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3.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4.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 id="2147483651" r:id="rId2"/>
  </p:sldMasterIdLst>
  <p:notesMasterIdLst>
    <p:notesMasterId r:id="rId31"/>
  </p:notesMasterIdLst>
  <p:handoutMasterIdLst>
    <p:handoutMasterId r:id="rId32"/>
  </p:handoutMasterIdLst>
  <p:sldIdLst>
    <p:sldId id="3170" r:id="rId3"/>
    <p:sldId id="3172" r:id="rId4"/>
    <p:sldId id="3196" r:id="rId5"/>
    <p:sldId id="3193" r:id="rId6"/>
    <p:sldId id="3203" r:id="rId7"/>
    <p:sldId id="3211" r:id="rId8"/>
    <p:sldId id="3212" r:id="rId9"/>
    <p:sldId id="3187" r:id="rId10"/>
    <p:sldId id="3213" r:id="rId11"/>
    <p:sldId id="3205" r:id="rId12"/>
    <p:sldId id="3191" r:id="rId13"/>
    <p:sldId id="3199" r:id="rId14"/>
    <p:sldId id="3177" r:id="rId15"/>
    <p:sldId id="3214" r:id="rId16"/>
    <p:sldId id="3181" r:id="rId17"/>
    <p:sldId id="3185" r:id="rId18"/>
    <p:sldId id="3206" r:id="rId19"/>
    <p:sldId id="3207" r:id="rId20"/>
    <p:sldId id="3210" r:id="rId21"/>
    <p:sldId id="3209" r:id="rId22"/>
    <p:sldId id="3189" r:id="rId23"/>
    <p:sldId id="3200" r:id="rId24"/>
    <p:sldId id="3178" r:id="rId25"/>
    <p:sldId id="3195" r:id="rId26"/>
    <p:sldId id="3194" r:id="rId27"/>
    <p:sldId id="3208" r:id="rId28"/>
    <p:sldId id="3201" r:id="rId29"/>
    <p:sldId id="3202" r:id="rId30"/>
  </p:sldIdLst>
  <p:sldSz cx="9001125" cy="5040313"/>
  <p:notesSz cx="6858000" cy="9144000"/>
  <p:custDataLst>
    <p:tags r:id="rId33"/>
  </p:custDataLst>
  <p:defaultTex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47066" indent="-127575"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896351" indent="-257368"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45636" indent="-387162"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794920" indent="-516955"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1597457" algn="l" defTabSz="638983" rtl="0" eaLnBrk="1" latinLnBrk="0" hangingPunct="1">
      <a:defRPr kern="1200">
        <a:solidFill>
          <a:schemeClr val="tx1"/>
        </a:solidFill>
        <a:latin typeface="Calibri" pitchFamily="34" charset="0"/>
        <a:ea typeface="宋体" pitchFamily="2" charset="-122"/>
        <a:cs typeface="+mn-cs"/>
      </a:defRPr>
    </a:lvl6pPr>
    <a:lvl7pPr marL="1916948" algn="l" defTabSz="638983" rtl="0" eaLnBrk="1" latinLnBrk="0" hangingPunct="1">
      <a:defRPr kern="1200">
        <a:solidFill>
          <a:schemeClr val="tx1"/>
        </a:solidFill>
        <a:latin typeface="Calibri" pitchFamily="34" charset="0"/>
        <a:ea typeface="宋体" pitchFamily="2" charset="-122"/>
        <a:cs typeface="+mn-cs"/>
      </a:defRPr>
    </a:lvl7pPr>
    <a:lvl8pPr marL="2236440" algn="l" defTabSz="638983" rtl="0" eaLnBrk="1" latinLnBrk="0" hangingPunct="1">
      <a:defRPr kern="1200">
        <a:solidFill>
          <a:schemeClr val="tx1"/>
        </a:solidFill>
        <a:latin typeface="Calibri" pitchFamily="34" charset="0"/>
        <a:ea typeface="宋体" pitchFamily="2" charset="-122"/>
        <a:cs typeface="+mn-cs"/>
      </a:defRPr>
    </a:lvl8pPr>
    <a:lvl9pPr marL="2555931" algn="l" defTabSz="638983"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229">
          <p15:clr>
            <a:srgbClr val="A4A3A4"/>
          </p15:clr>
        </p15:guide>
        <p15:guide id="2" orient="horz" pos="2915">
          <p15:clr>
            <a:srgbClr val="A4A3A4"/>
          </p15:clr>
        </p15:guide>
        <p15:guide id="3" pos="2835">
          <p15:clr>
            <a:srgbClr val="A4A3A4"/>
          </p15:clr>
        </p15:guide>
        <p15:guide id="4" pos="390">
          <p15:clr>
            <a:srgbClr val="A4A3A4"/>
          </p15:clr>
        </p15:guide>
        <p15:guide id="5" pos="5248">
          <p15:clr>
            <a:srgbClr val="A4A3A4"/>
          </p15:clr>
        </p15:guide>
        <p15:guide id="6" pos="483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AEEF"/>
    <a:srgbClr val="00A4E3"/>
    <a:srgbClr val="0070C0"/>
    <a:srgbClr val="07A9E6"/>
    <a:srgbClr val="015077"/>
    <a:srgbClr val="000F21"/>
    <a:srgbClr val="133E73"/>
    <a:srgbClr val="14427A"/>
    <a:srgbClr val="051931"/>
    <a:srgbClr val="0418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14" autoAdjust="0"/>
    <p:restoredTop sz="88369" autoAdjust="0"/>
  </p:normalViewPr>
  <p:slideViewPr>
    <p:cSldViewPr>
      <p:cViewPr varScale="1">
        <p:scale>
          <a:sx n="81" d="100"/>
          <a:sy n="81" d="100"/>
        </p:scale>
        <p:origin x="60" y="708"/>
      </p:cViewPr>
      <p:guideLst>
        <p:guide orient="horz" pos="229"/>
        <p:guide orient="horz" pos="2915"/>
        <p:guide pos="2835"/>
        <p:guide pos="390"/>
        <p:guide pos="5248"/>
        <p:guide pos="4836"/>
      </p:guideLst>
    </p:cSldViewPr>
  </p:slideViewPr>
  <p:outlineViewPr>
    <p:cViewPr>
      <p:scale>
        <a:sx n="100" d="100"/>
        <a:sy n="100" d="100"/>
      </p:scale>
      <p:origin x="0" y="-9972"/>
    </p:cViewPr>
  </p:outlineViewPr>
  <p:notesTextViewPr>
    <p:cViewPr>
      <p:scale>
        <a:sx n="1" d="1"/>
        <a:sy n="1" d="1"/>
      </p:scale>
      <p:origin x="0" y="-936"/>
    </p:cViewPr>
  </p:notesTextViewPr>
  <p:sorterViewPr showFormatting="0">
    <p:cViewPr>
      <p:scale>
        <a:sx n="50" d="100"/>
        <a:sy n="50" d="100"/>
      </p:scale>
      <p:origin x="0" y="0"/>
    </p:cViewPr>
  </p:sorterViewPr>
  <p:gridSpacing cx="72006" cy="72006"/>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gs" Target="tags/tag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defRPr sz="1200" noProof="1"/>
            </a:lvl1pPr>
          </a:lstStyle>
          <a:p>
            <a:pPr>
              <a:defRPr/>
            </a:pPr>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hangingPunct="1">
              <a:defRPr sz="1200" noProof="1" smtClean="0"/>
            </a:lvl1pPr>
          </a:lstStyle>
          <a:p>
            <a:pPr>
              <a:defRPr/>
            </a:pPr>
            <a:fld id="{843730D4-DAA0-4961-8D66-8018B71D47DD}" type="datetimeFigureOut">
              <a:rPr lang="zh-CN" altLang="en-US"/>
              <a:pPr>
                <a:defRPr/>
              </a:pPr>
              <a:t>2018/11/27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hangingPunct="1">
              <a:defRPr sz="1200" noProof="1"/>
            </a:lvl1pPr>
          </a:lstStyle>
          <a:p>
            <a:pPr>
              <a:defRPr/>
            </a:pPr>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noProof="1"/>
            </a:lvl1pPr>
          </a:lstStyle>
          <a:p>
            <a:fld id="{53CB15B2-6539-414E-885F-134AB7BAEF7A}" type="slidenum">
              <a:rPr altLang="en-US"/>
              <a:pPr/>
              <a:t>‹#›</a:t>
            </a:fld>
            <a:endParaRPr lang="zh-CN" altLang="en-US"/>
          </a:p>
        </p:txBody>
      </p:sp>
    </p:spTree>
    <p:extLst>
      <p:ext uri="{BB962C8B-B14F-4D97-AF65-F5344CB8AC3E}">
        <p14:creationId xmlns:p14="http://schemas.microsoft.com/office/powerpoint/2010/main" val="315206470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noProof="1"/>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noProof="1"/>
            </a:lvl1pPr>
          </a:lstStyle>
          <a:p>
            <a:pPr>
              <a:defRPr/>
            </a:pPr>
            <a:fld id="{F20F0E08-FCD4-40FB-9946-C51233C97953}" type="datetimeFigureOut">
              <a:rPr lang="zh-CN" altLang="en-US"/>
              <a:pPr>
                <a:defRPr/>
              </a:pPr>
              <a:t>2018/11/27</a:t>
            </a:fld>
            <a:endParaRPr lang="zh-CN" altLang="en-US"/>
          </a:p>
        </p:txBody>
      </p:sp>
      <p:sp>
        <p:nvSpPr>
          <p:cNvPr id="2052" name="幻灯片图像占位符 3"/>
          <p:cNvSpPr>
            <a:spLocks noGrp="1" noRot="1" noChangeAspect="1" noChangeArrowheads="1"/>
          </p:cNvSpPr>
          <p:nvPr>
            <p:ph type="sldImg" idx="4294967295"/>
          </p:nvPr>
        </p:nvSpPr>
        <p:spPr bwMode="auto">
          <a:xfrm>
            <a:off x="368300" y="685800"/>
            <a:ext cx="6121400" cy="3429000"/>
          </a:xfrm>
          <a:prstGeom prst="rect">
            <a:avLst/>
          </a:pr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sp>
      <p:sp>
        <p:nvSpPr>
          <p:cNvPr id="3077" name="备注占位符 4"/>
          <p:cNvSpPr>
            <a:spLocks noGrp="1" noChangeArrowheads="1"/>
          </p:cNvSpPr>
          <p:nvPr>
            <p:ph type="body" sz="quarter" idx="4294967295"/>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noProof="1"/>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noProof="1"/>
            </a:lvl1pPr>
          </a:lstStyle>
          <a:p>
            <a:fld id="{70CA4341-F6FF-475E-A543-0194832CB00B}" type="slidenum">
              <a:rPr altLang="en-US"/>
              <a:pPr/>
              <a:t>‹#›</a:t>
            </a:fld>
            <a:endParaRPr lang="zh-CN" altLang="en-US"/>
          </a:p>
        </p:txBody>
      </p:sp>
    </p:spTree>
    <p:extLst>
      <p:ext uri="{BB962C8B-B14F-4D97-AF65-F5344CB8AC3E}">
        <p14:creationId xmlns:p14="http://schemas.microsoft.com/office/powerpoint/2010/main" val="212185714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mn-lt"/>
        <a:ea typeface="+mn-ea"/>
        <a:cs typeface="+mn-cs"/>
      </a:defRPr>
    </a:lvl1pPr>
    <a:lvl2pPr marL="318382" algn="l" rtl="0" eaLnBrk="0" fontAlgn="base" hangingPunct="0">
      <a:spcBef>
        <a:spcPct val="30000"/>
      </a:spcBef>
      <a:spcAft>
        <a:spcPct val="0"/>
      </a:spcAft>
      <a:defRPr sz="900" kern="1200">
        <a:solidFill>
          <a:schemeClr val="tx1"/>
        </a:solidFill>
        <a:latin typeface="+mn-lt"/>
        <a:ea typeface="+mn-ea"/>
        <a:cs typeface="+mn-cs"/>
      </a:defRPr>
    </a:lvl2pPr>
    <a:lvl3pPr marL="637874" algn="l" rtl="0" eaLnBrk="0" fontAlgn="base" hangingPunct="0">
      <a:spcBef>
        <a:spcPct val="30000"/>
      </a:spcBef>
      <a:spcAft>
        <a:spcPct val="0"/>
      </a:spcAft>
      <a:defRPr sz="900" kern="1200">
        <a:solidFill>
          <a:schemeClr val="tx1"/>
        </a:solidFill>
        <a:latin typeface="+mn-lt"/>
        <a:ea typeface="+mn-ea"/>
        <a:cs typeface="+mn-cs"/>
      </a:defRPr>
    </a:lvl3pPr>
    <a:lvl4pPr marL="957365" algn="l" rtl="0" eaLnBrk="0" fontAlgn="base" hangingPunct="0">
      <a:spcBef>
        <a:spcPct val="30000"/>
      </a:spcBef>
      <a:spcAft>
        <a:spcPct val="0"/>
      </a:spcAft>
      <a:defRPr sz="900" kern="1200">
        <a:solidFill>
          <a:schemeClr val="tx1"/>
        </a:solidFill>
        <a:latin typeface="+mn-lt"/>
        <a:ea typeface="+mn-ea"/>
        <a:cs typeface="+mn-cs"/>
      </a:defRPr>
    </a:lvl4pPr>
    <a:lvl5pPr marL="1276856" algn="l" rtl="0" eaLnBrk="0" fontAlgn="base" hangingPunct="0">
      <a:spcBef>
        <a:spcPct val="30000"/>
      </a:spcBef>
      <a:spcAft>
        <a:spcPct val="0"/>
      </a:spcAft>
      <a:defRPr sz="900" kern="1200">
        <a:solidFill>
          <a:schemeClr val="tx1"/>
        </a:solidFill>
        <a:latin typeface="+mn-lt"/>
        <a:ea typeface="+mn-ea"/>
        <a:cs typeface="+mn-cs"/>
      </a:defRPr>
    </a:lvl5pPr>
    <a:lvl6pPr marL="1597013" algn="l" defTabSz="638539" rtl="0" eaLnBrk="1" latinLnBrk="0" hangingPunct="1">
      <a:defRPr sz="900" kern="1200">
        <a:solidFill>
          <a:schemeClr val="tx1"/>
        </a:solidFill>
        <a:latin typeface="+mn-lt"/>
        <a:ea typeface="+mn-ea"/>
        <a:cs typeface="+mn-cs"/>
      </a:defRPr>
    </a:lvl6pPr>
    <a:lvl7pPr marL="1916504" algn="l" defTabSz="638539" rtl="0" eaLnBrk="1" latinLnBrk="0" hangingPunct="1">
      <a:defRPr sz="900" kern="1200">
        <a:solidFill>
          <a:schemeClr val="tx1"/>
        </a:solidFill>
        <a:latin typeface="+mn-lt"/>
        <a:ea typeface="+mn-ea"/>
        <a:cs typeface="+mn-cs"/>
      </a:defRPr>
    </a:lvl7pPr>
    <a:lvl8pPr marL="2235996" algn="l" defTabSz="638539" rtl="0" eaLnBrk="1" latinLnBrk="0" hangingPunct="1">
      <a:defRPr sz="900" kern="1200">
        <a:solidFill>
          <a:schemeClr val="tx1"/>
        </a:solidFill>
        <a:latin typeface="+mn-lt"/>
        <a:ea typeface="+mn-ea"/>
        <a:cs typeface="+mn-cs"/>
      </a:defRPr>
    </a:lvl8pPr>
    <a:lvl9pPr marL="2555487" algn="l" defTabSz="638539"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5123" name="备注占位符 2"/>
          <p:cNvSpPr>
            <a:spLocks noGrp="1" noChangeArrowheads="1"/>
          </p:cNvSpPr>
          <p:nvPr>
            <p:ph type="body" idx="4294967295"/>
          </p:nvPr>
        </p:nvSpPr>
        <p:spPr/>
        <p:txBody>
          <a:bodyPr/>
          <a:lstStyle/>
          <a:p>
            <a:endParaRPr lang="zh-CN" altLang="en-US"/>
          </a:p>
        </p:txBody>
      </p:sp>
      <p:sp>
        <p:nvSpPr>
          <p:cNvPr id="512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A10EB9B-026B-4DBF-B0DF-F17B4B439C9D}" type="slidenum">
              <a:rPr altLang="en-US"/>
              <a:pPr/>
              <a:t>1</a:t>
            </a:fld>
            <a:endParaRPr lang="zh-CN" altLang="en-US"/>
          </a:p>
        </p:txBody>
      </p:sp>
    </p:spTree>
    <p:extLst>
      <p:ext uri="{BB962C8B-B14F-4D97-AF65-F5344CB8AC3E}">
        <p14:creationId xmlns:p14="http://schemas.microsoft.com/office/powerpoint/2010/main" val="33921388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1507" name="备注占位符 2"/>
          <p:cNvSpPr>
            <a:spLocks noGrp="1" noChangeArrowheads="1"/>
          </p:cNvSpPr>
          <p:nvPr>
            <p:ph type="body" idx="4294967295"/>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TW" altLang="en-US" sz="900" dirty="0" smtClean="0">
                <a:solidFill>
                  <a:srgbClr val="00A4E3"/>
                </a:solidFill>
                <a:latin typeface="微软雅黑" panose="020B0503020204020204" pitchFamily="34" charset="-122"/>
                <a:ea typeface="微软雅黑" panose="020B0503020204020204" pitchFamily="34" charset="-122"/>
              </a:rPr>
              <a:t>全連接層</a:t>
            </a:r>
            <a:r>
              <a:rPr lang="zh-TW" altLang="en-US" sz="900" b="0" i="0" kern="1200" dirty="0" smtClean="0">
                <a:solidFill>
                  <a:schemeClr val="tx1"/>
                </a:solidFill>
                <a:effectLst/>
                <a:latin typeface="+mn-lt"/>
                <a:ea typeface="+mn-ea"/>
                <a:cs typeface="+mn-cs"/>
              </a:rPr>
              <a:t>的作用主要就是實現分類分类（</a:t>
            </a:r>
            <a:r>
              <a:rPr lang="en-US" altLang="zh-TW" sz="900" b="0" i="0" kern="1200" dirty="0" smtClean="0">
                <a:solidFill>
                  <a:schemeClr val="tx1"/>
                </a:solidFill>
                <a:effectLst/>
                <a:latin typeface="+mn-lt"/>
                <a:ea typeface="+mn-ea"/>
                <a:cs typeface="+mn-cs"/>
              </a:rPr>
              <a:t>Classification</a:t>
            </a:r>
            <a:r>
              <a:rPr lang="zh-TW" altLang="en-US" sz="900" b="0" i="0" kern="1200" dirty="0" smtClean="0">
                <a:solidFill>
                  <a:schemeClr val="tx1"/>
                </a:solidFill>
                <a:effectLst/>
                <a:latin typeface="+mn-lt"/>
                <a:ea typeface="+mn-ea"/>
                <a:cs typeface="+mn-cs"/>
              </a:rPr>
              <a:t>）</a:t>
            </a:r>
            <a:endParaRPr lang="en-US" altLang="zh-TW" sz="900" dirty="0" smtClean="0">
              <a:solidFill>
                <a:srgbClr val="00A4E3"/>
              </a:solidFill>
              <a:latin typeface="微软雅黑" panose="020B0503020204020204" pitchFamily="34" charset="-122"/>
              <a:ea typeface="微软雅黑" panose="020B0503020204020204" pitchFamily="34" charset="-122"/>
            </a:endParaRPr>
          </a:p>
          <a:p>
            <a:pPr algn="l"/>
            <a:r>
              <a:rPr lang="zh-TW" altLang="en-US" sz="900" dirty="0" smtClean="0">
                <a:solidFill>
                  <a:srgbClr val="00A4E3"/>
                </a:solidFill>
                <a:latin typeface="微软雅黑" panose="020B0503020204020204" pitchFamily="34" charset="-122"/>
                <a:ea typeface="微软雅黑" panose="020B0503020204020204" pitchFamily="34" charset="-122"/>
              </a:rPr>
              <a:t>得到這些特徵之後，系統就會開始判斷這張圖片應為哪一類</a:t>
            </a:r>
            <a:endParaRPr lang="en-US" altLang="zh-CN" sz="900" dirty="0">
              <a:solidFill>
                <a:srgbClr val="00A4E3"/>
              </a:solidFill>
              <a:latin typeface="微软雅黑" panose="020B0503020204020204" pitchFamily="34" charset="-122"/>
              <a:ea typeface="微软雅黑" panose="020B0503020204020204" pitchFamily="34" charset="-122"/>
            </a:endParaRPr>
          </a:p>
        </p:txBody>
      </p:sp>
      <p:sp>
        <p:nvSpPr>
          <p:cNvPr id="2150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6345D3C-23C6-432D-BC9E-8B62E4F27DC8}" type="slidenum">
              <a:rPr altLang="en-US"/>
              <a:pPr/>
              <a:t>10</a:t>
            </a:fld>
            <a:endParaRPr lang="zh-CN" altLang="en-US"/>
          </a:p>
        </p:txBody>
      </p:sp>
    </p:spTree>
    <p:extLst>
      <p:ext uri="{BB962C8B-B14F-4D97-AF65-F5344CB8AC3E}">
        <p14:creationId xmlns:p14="http://schemas.microsoft.com/office/powerpoint/2010/main" val="13758386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5843" name="备注占位符 2"/>
          <p:cNvSpPr>
            <a:spLocks noGrp="1" noChangeArrowheads="1"/>
          </p:cNvSpPr>
          <p:nvPr>
            <p:ph type="body" idx="4294967295"/>
          </p:nvPr>
        </p:nvSpPr>
        <p:spPr/>
        <p:txBody>
          <a:bodyPr/>
          <a:lstStyle/>
          <a:p>
            <a:r>
              <a:rPr lang="en-US" altLang="zh-TW" dirty="0" smtClean="0"/>
              <a:t>0</a:t>
            </a:r>
            <a:r>
              <a:rPr lang="zh-TW" altLang="en-US" dirty="0" smtClean="0"/>
              <a:t>類</a:t>
            </a:r>
            <a:r>
              <a:rPr lang="en-US" altLang="zh-TW" dirty="0" smtClean="0"/>
              <a:t>:25810</a:t>
            </a:r>
            <a:r>
              <a:rPr lang="zh-TW" altLang="en-US" dirty="0" smtClean="0"/>
              <a:t>張圖片</a:t>
            </a:r>
            <a:endParaRPr lang="en-US" altLang="zh-TW" dirty="0" smtClean="0"/>
          </a:p>
          <a:p>
            <a:r>
              <a:rPr lang="en-US" altLang="zh-TW" dirty="0" smtClean="0"/>
              <a:t>1</a:t>
            </a:r>
            <a:r>
              <a:rPr lang="zh-TW" altLang="en-US" dirty="0" smtClean="0"/>
              <a:t>類</a:t>
            </a:r>
            <a:r>
              <a:rPr lang="en-US" altLang="zh-TW" dirty="0" smtClean="0"/>
              <a:t>:2443</a:t>
            </a:r>
          </a:p>
          <a:p>
            <a:r>
              <a:rPr lang="en-US" altLang="zh-TW" dirty="0" smtClean="0"/>
              <a:t>2</a:t>
            </a:r>
            <a:r>
              <a:rPr lang="zh-TW" altLang="en-US" dirty="0" smtClean="0"/>
              <a:t>類</a:t>
            </a:r>
            <a:r>
              <a:rPr lang="en-US" altLang="zh-TW" dirty="0" smtClean="0"/>
              <a:t>:5292</a:t>
            </a:r>
          </a:p>
          <a:p>
            <a:r>
              <a:rPr lang="en-US" altLang="zh-TW" dirty="0" smtClean="0"/>
              <a:t>3</a:t>
            </a:r>
            <a:r>
              <a:rPr lang="zh-TW" altLang="en-US" dirty="0" smtClean="0"/>
              <a:t>類</a:t>
            </a:r>
            <a:r>
              <a:rPr lang="en-US" altLang="zh-TW" dirty="0" smtClean="0"/>
              <a:t>:873</a:t>
            </a:r>
          </a:p>
          <a:p>
            <a:r>
              <a:rPr lang="en-US" altLang="zh-TW" dirty="0" smtClean="0"/>
              <a:t>4</a:t>
            </a:r>
            <a:r>
              <a:rPr lang="zh-TW" altLang="en-US" dirty="0" smtClean="0"/>
              <a:t>類</a:t>
            </a:r>
            <a:r>
              <a:rPr lang="en-US" altLang="zh-TW" dirty="0" smtClean="0"/>
              <a:t>:708</a:t>
            </a:r>
          </a:p>
          <a:p>
            <a:r>
              <a:rPr lang="en-US" altLang="zh-CN" dirty="0" smtClean="0"/>
              <a:t>Total:35,126</a:t>
            </a:r>
            <a:r>
              <a:rPr lang="zh-TW" altLang="en-US" dirty="0" smtClean="0"/>
              <a:t>張圖像</a:t>
            </a:r>
            <a:endParaRPr lang="zh-CN" altLang="en-US" dirty="0"/>
          </a:p>
        </p:txBody>
      </p:sp>
      <p:sp>
        <p:nvSpPr>
          <p:cNvPr id="3584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912F663-DB0F-4E3C-9FC8-1AC94C39FE5A}" type="slidenum">
              <a:rPr altLang="en-US"/>
              <a:pPr/>
              <a:t>11</a:t>
            </a:fld>
            <a:endParaRPr lang="zh-CN" altLang="en-US"/>
          </a:p>
        </p:txBody>
      </p:sp>
    </p:spTree>
    <p:extLst>
      <p:ext uri="{BB962C8B-B14F-4D97-AF65-F5344CB8AC3E}">
        <p14:creationId xmlns:p14="http://schemas.microsoft.com/office/powerpoint/2010/main" val="22034474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pPr/>
              <a:t>12</a:t>
            </a:fld>
            <a:endParaRPr lang="zh-CN" altLang="en-US"/>
          </a:p>
        </p:txBody>
      </p:sp>
    </p:spTree>
    <p:extLst>
      <p:ext uri="{BB962C8B-B14F-4D97-AF65-F5344CB8AC3E}">
        <p14:creationId xmlns:p14="http://schemas.microsoft.com/office/powerpoint/2010/main" val="24463802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7891" name="备注占位符 2"/>
          <p:cNvSpPr>
            <a:spLocks noGrp="1" noChangeArrowheads="1"/>
          </p:cNvSpPr>
          <p:nvPr>
            <p:ph type="body" idx="4294967295"/>
          </p:nvPr>
        </p:nvSpPr>
        <p:spPr/>
        <p:txBody>
          <a:bodyPr/>
          <a:lstStyle/>
          <a:p>
            <a:endParaRPr lang="zh-CN" altLang="en-US" dirty="0"/>
          </a:p>
        </p:txBody>
      </p:sp>
      <p:sp>
        <p:nvSpPr>
          <p:cNvPr id="3789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A3A60DE-3294-4AF8-B174-28228D1CAE8A}" type="slidenum">
              <a:rPr altLang="en-US"/>
              <a:pPr/>
              <a:t>13</a:t>
            </a:fld>
            <a:endParaRPr lang="zh-CN" altLang="en-US"/>
          </a:p>
        </p:txBody>
      </p:sp>
    </p:spTree>
    <p:extLst>
      <p:ext uri="{BB962C8B-B14F-4D97-AF65-F5344CB8AC3E}">
        <p14:creationId xmlns:p14="http://schemas.microsoft.com/office/powerpoint/2010/main" val="42552164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7891" name="备注占位符 2"/>
          <p:cNvSpPr>
            <a:spLocks noGrp="1" noChangeArrowheads="1"/>
          </p:cNvSpPr>
          <p:nvPr>
            <p:ph type="body" idx="4294967295"/>
          </p:nvPr>
        </p:nvSpPr>
        <p:spPr/>
        <p:txBody>
          <a:bodyPr/>
          <a:lstStyle/>
          <a:p>
            <a:r>
              <a:rPr lang="en-US" altLang="zh-TW" sz="900" b="0" i="0" kern="1200" dirty="0" err="1" smtClean="0">
                <a:solidFill>
                  <a:schemeClr val="tx1"/>
                </a:solidFill>
                <a:effectLst/>
                <a:latin typeface="+mn-lt"/>
                <a:ea typeface="+mn-ea"/>
                <a:cs typeface="+mn-cs"/>
              </a:rPr>
              <a:t>Keras</a:t>
            </a:r>
            <a:r>
              <a:rPr lang="en-US" altLang="zh-TW" sz="900" b="0" i="0" kern="1200" dirty="0" smtClean="0">
                <a:solidFill>
                  <a:schemeClr val="tx1"/>
                </a:solidFill>
                <a:effectLst/>
                <a:latin typeface="+mn-lt"/>
                <a:ea typeface="+mn-ea"/>
                <a:cs typeface="+mn-cs"/>
              </a:rPr>
              <a:t> </a:t>
            </a:r>
            <a:r>
              <a:rPr lang="zh-TW" altLang="en-US" sz="900" b="0" i="0" kern="1200" dirty="0" smtClean="0">
                <a:solidFill>
                  <a:schemeClr val="tx1"/>
                </a:solidFill>
                <a:effectLst/>
                <a:latin typeface="+mn-lt"/>
                <a:ea typeface="+mn-ea"/>
                <a:cs typeface="+mn-cs"/>
              </a:rPr>
              <a:t>模型构建主要包括</a:t>
            </a:r>
            <a:r>
              <a:rPr lang="en-US" altLang="zh-TW" sz="900" b="0" i="0" kern="1200" dirty="0" smtClean="0">
                <a:solidFill>
                  <a:schemeClr val="tx1"/>
                </a:solidFill>
                <a:effectLst/>
                <a:latin typeface="+mn-lt"/>
                <a:ea typeface="+mn-ea"/>
                <a:cs typeface="+mn-cs"/>
              </a:rPr>
              <a:t>5</a:t>
            </a:r>
            <a:r>
              <a:rPr lang="zh-TW" altLang="en-US" sz="900" b="0" i="0" kern="1200" dirty="0" smtClean="0">
                <a:solidFill>
                  <a:schemeClr val="tx1"/>
                </a:solidFill>
                <a:effectLst/>
                <a:latin typeface="+mn-lt"/>
                <a:ea typeface="+mn-ea"/>
                <a:cs typeface="+mn-cs"/>
              </a:rPr>
              <a:t>个步骤：定義（</a:t>
            </a:r>
            <a:r>
              <a:rPr lang="en-US" altLang="zh-TW" sz="900" b="0" i="0" kern="1200" dirty="0" smtClean="0">
                <a:solidFill>
                  <a:schemeClr val="tx1"/>
                </a:solidFill>
                <a:effectLst/>
                <a:latin typeface="+mn-lt"/>
                <a:ea typeface="+mn-ea"/>
                <a:cs typeface="+mn-cs"/>
              </a:rPr>
              <a:t>define</a:t>
            </a:r>
            <a:r>
              <a:rPr lang="zh-TW" altLang="en-US" sz="900" b="0" i="0" kern="1200" dirty="0" smtClean="0">
                <a:solidFill>
                  <a:schemeClr val="tx1"/>
                </a:solidFill>
                <a:effectLst/>
                <a:latin typeface="+mn-lt"/>
                <a:ea typeface="+mn-ea"/>
                <a:cs typeface="+mn-cs"/>
              </a:rPr>
              <a:t>），編譯（</a:t>
            </a:r>
            <a:r>
              <a:rPr lang="en-US" altLang="zh-TW" sz="900" b="0" i="0" kern="1200" dirty="0" smtClean="0">
                <a:solidFill>
                  <a:schemeClr val="tx1"/>
                </a:solidFill>
                <a:effectLst/>
                <a:latin typeface="+mn-lt"/>
                <a:ea typeface="+mn-ea"/>
                <a:cs typeface="+mn-cs"/>
              </a:rPr>
              <a:t>compile</a:t>
            </a:r>
            <a:r>
              <a:rPr lang="zh-TW" altLang="en-US" sz="900" b="0" i="0" kern="1200" dirty="0" smtClean="0">
                <a:solidFill>
                  <a:schemeClr val="tx1"/>
                </a:solidFill>
                <a:effectLst/>
                <a:latin typeface="+mn-lt"/>
                <a:ea typeface="+mn-ea"/>
                <a:cs typeface="+mn-cs"/>
              </a:rPr>
              <a:t>），訓練（</a:t>
            </a:r>
            <a:r>
              <a:rPr lang="en-US" altLang="zh-TW" sz="900" b="0" i="0" kern="1200" dirty="0" smtClean="0">
                <a:solidFill>
                  <a:schemeClr val="tx1"/>
                </a:solidFill>
                <a:effectLst/>
                <a:latin typeface="+mn-lt"/>
                <a:ea typeface="+mn-ea"/>
                <a:cs typeface="+mn-cs"/>
              </a:rPr>
              <a:t>fit</a:t>
            </a:r>
            <a:r>
              <a:rPr lang="zh-TW" altLang="en-US" sz="900" b="0" i="0" kern="1200" dirty="0" smtClean="0">
                <a:solidFill>
                  <a:schemeClr val="tx1"/>
                </a:solidFill>
                <a:effectLst/>
                <a:latin typeface="+mn-lt"/>
                <a:ea typeface="+mn-ea"/>
                <a:cs typeface="+mn-cs"/>
              </a:rPr>
              <a:t>），评估（</a:t>
            </a:r>
            <a:r>
              <a:rPr lang="en-US" altLang="zh-TW" sz="900" b="0" i="0" kern="1200" dirty="0" smtClean="0">
                <a:solidFill>
                  <a:schemeClr val="tx1"/>
                </a:solidFill>
                <a:effectLst/>
                <a:latin typeface="+mn-lt"/>
                <a:ea typeface="+mn-ea"/>
                <a:cs typeface="+mn-cs"/>
              </a:rPr>
              <a:t>evaluate</a:t>
            </a:r>
            <a:r>
              <a:rPr lang="zh-TW" altLang="en-US" sz="900" b="0" i="0" kern="1200" dirty="0" smtClean="0">
                <a:solidFill>
                  <a:schemeClr val="tx1"/>
                </a:solidFill>
                <a:effectLst/>
                <a:latin typeface="+mn-lt"/>
                <a:ea typeface="+mn-ea"/>
                <a:cs typeface="+mn-cs"/>
              </a:rPr>
              <a:t>），預測（</a:t>
            </a:r>
            <a:r>
              <a:rPr lang="en-US" altLang="zh-TW" sz="900" b="0" i="0" kern="1200" dirty="0" smtClean="0">
                <a:solidFill>
                  <a:schemeClr val="tx1"/>
                </a:solidFill>
                <a:effectLst/>
                <a:latin typeface="+mn-lt"/>
                <a:ea typeface="+mn-ea"/>
                <a:cs typeface="+mn-cs"/>
              </a:rPr>
              <a:t>prediction</a:t>
            </a:r>
            <a:r>
              <a:rPr lang="zh-TW" altLang="en-US" sz="900" b="0" i="0" kern="1200" dirty="0" smtClean="0">
                <a:solidFill>
                  <a:schemeClr val="tx1"/>
                </a:solidFill>
                <a:effectLst/>
                <a:latin typeface="+mn-lt"/>
                <a:ea typeface="+mn-ea"/>
                <a:cs typeface="+mn-cs"/>
              </a:rPr>
              <a:t>）。</a:t>
            </a:r>
            <a:endParaRPr lang="zh-CN" altLang="en-US" dirty="0"/>
          </a:p>
        </p:txBody>
      </p:sp>
      <p:sp>
        <p:nvSpPr>
          <p:cNvPr id="3789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A3A60DE-3294-4AF8-B174-28228D1CAE8A}" type="slidenum">
              <a:rPr altLang="en-US"/>
              <a:pPr/>
              <a:t>14</a:t>
            </a:fld>
            <a:endParaRPr lang="zh-CN" altLang="en-US"/>
          </a:p>
        </p:txBody>
      </p:sp>
    </p:spTree>
    <p:extLst>
      <p:ext uri="{BB962C8B-B14F-4D97-AF65-F5344CB8AC3E}">
        <p14:creationId xmlns:p14="http://schemas.microsoft.com/office/powerpoint/2010/main" val="5122767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9939" name="备注占位符 2"/>
          <p:cNvSpPr>
            <a:spLocks noGrp="1" noChangeArrowheads="1"/>
          </p:cNvSpPr>
          <p:nvPr>
            <p:ph type="body" idx="4294967295"/>
          </p:nvPr>
        </p:nvSpPr>
        <p:spPr/>
        <p:txBody>
          <a:bodyPr/>
          <a:lstStyle/>
          <a:p>
            <a:endParaRPr lang="zh-CN" altLang="en-US"/>
          </a:p>
        </p:txBody>
      </p:sp>
      <p:sp>
        <p:nvSpPr>
          <p:cNvPr id="3994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8262D4A-BD17-46EA-B4C9-4B1C5907CA78}" type="slidenum">
              <a:rPr altLang="en-US"/>
              <a:pPr/>
              <a:t>15</a:t>
            </a:fld>
            <a:endParaRPr lang="zh-CN" altLang="en-US"/>
          </a:p>
        </p:txBody>
      </p:sp>
    </p:spTree>
    <p:extLst>
      <p:ext uri="{BB962C8B-B14F-4D97-AF65-F5344CB8AC3E}">
        <p14:creationId xmlns:p14="http://schemas.microsoft.com/office/powerpoint/2010/main" val="21463800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ChangeArrowheads="1" noTextEdit="1"/>
          </p:cNvSpPr>
          <p:nvPr>
            <p:ph type="sldImg" idx="4294967295"/>
          </p:nvPr>
        </p:nvSpPr>
        <p:spPr>
          <a:xfrm>
            <a:off x="2276475" y="514350"/>
            <a:ext cx="4591050" cy="2571750"/>
          </a:xfrm>
          <a:ln>
            <a:miter lim="800000"/>
          </a:ln>
        </p:spPr>
      </p:sp>
      <p:sp>
        <p:nvSpPr>
          <p:cNvPr id="41987" name="Notes Placeholder 2"/>
          <p:cNvSpPr>
            <a:spLocks noGrp="1" noChangeArrowheads="1"/>
          </p:cNvSpPr>
          <p:nvPr>
            <p:ph type="body" idx="4294967295"/>
          </p:nvPr>
        </p:nvSpPr>
        <p:spPr/>
        <p:txBody>
          <a:bodyPr/>
          <a:lstStyle/>
          <a:p>
            <a:endParaRPr lang="en-US" altLang="en-US">
              <a:ea typeface="宋体" pitchFamily="2" charset="-122"/>
            </a:endParaRPr>
          </a:p>
        </p:txBody>
      </p:sp>
      <p:sp>
        <p:nvSpPr>
          <p:cNvPr id="41988" name="Header Placeholder 3"/>
          <p:cNvSpPr>
            <a:spLocks noGrp="1" noChangeArrowheads="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My First Template</a:t>
            </a:r>
          </a:p>
        </p:txBody>
      </p:sp>
    </p:spTree>
    <p:extLst>
      <p:ext uri="{BB962C8B-B14F-4D97-AF65-F5344CB8AC3E}">
        <p14:creationId xmlns:p14="http://schemas.microsoft.com/office/powerpoint/2010/main" val="30107640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ChangeArrowheads="1" noTextEdit="1"/>
          </p:cNvSpPr>
          <p:nvPr>
            <p:ph type="sldImg" idx="4294967295"/>
          </p:nvPr>
        </p:nvSpPr>
        <p:spPr>
          <a:xfrm>
            <a:off x="2276475" y="514350"/>
            <a:ext cx="4591050" cy="2571750"/>
          </a:xfrm>
          <a:ln>
            <a:miter lim="800000"/>
          </a:ln>
        </p:spPr>
      </p:sp>
      <p:sp>
        <p:nvSpPr>
          <p:cNvPr id="41987" name="Notes Placeholder 2"/>
          <p:cNvSpPr>
            <a:spLocks noGrp="1" noChangeArrowheads="1"/>
          </p:cNvSpPr>
          <p:nvPr>
            <p:ph type="body" idx="4294967295"/>
          </p:nvPr>
        </p:nvSpPr>
        <p:spPr/>
        <p:txBody>
          <a:bodyPr/>
          <a:lstStyle/>
          <a:p>
            <a:endParaRPr lang="en-US" altLang="en-US">
              <a:ea typeface="宋体" pitchFamily="2" charset="-122"/>
            </a:endParaRPr>
          </a:p>
        </p:txBody>
      </p:sp>
      <p:sp>
        <p:nvSpPr>
          <p:cNvPr id="41988" name="Header Placeholder 3"/>
          <p:cNvSpPr>
            <a:spLocks noGrp="1" noChangeArrowheads="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My First Template</a:t>
            </a:r>
          </a:p>
        </p:txBody>
      </p:sp>
    </p:spTree>
    <p:extLst>
      <p:ext uri="{BB962C8B-B14F-4D97-AF65-F5344CB8AC3E}">
        <p14:creationId xmlns:p14="http://schemas.microsoft.com/office/powerpoint/2010/main" val="13324970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ChangeArrowheads="1" noTextEdit="1"/>
          </p:cNvSpPr>
          <p:nvPr>
            <p:ph type="sldImg" idx="4294967295"/>
          </p:nvPr>
        </p:nvSpPr>
        <p:spPr>
          <a:xfrm>
            <a:off x="2276475" y="514350"/>
            <a:ext cx="4591050" cy="2571750"/>
          </a:xfrm>
          <a:ln>
            <a:miter lim="800000"/>
          </a:ln>
        </p:spPr>
      </p:sp>
      <p:sp>
        <p:nvSpPr>
          <p:cNvPr id="41987" name="Notes Placeholder 2"/>
          <p:cNvSpPr>
            <a:spLocks noGrp="1" noChangeArrowheads="1"/>
          </p:cNvSpPr>
          <p:nvPr>
            <p:ph type="body" idx="4294967295"/>
          </p:nvPr>
        </p:nvSpPr>
        <p:spPr/>
        <p:txBody>
          <a:bodyPr/>
          <a:lstStyle/>
          <a:p>
            <a:endParaRPr lang="en-US" altLang="en-US">
              <a:ea typeface="宋体" pitchFamily="2" charset="-122"/>
            </a:endParaRPr>
          </a:p>
        </p:txBody>
      </p:sp>
      <p:sp>
        <p:nvSpPr>
          <p:cNvPr id="41988" name="Header Placeholder 3"/>
          <p:cNvSpPr>
            <a:spLocks noGrp="1" noChangeArrowheads="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My First Template</a:t>
            </a:r>
          </a:p>
        </p:txBody>
      </p:sp>
    </p:spTree>
    <p:extLst>
      <p:ext uri="{BB962C8B-B14F-4D97-AF65-F5344CB8AC3E}">
        <p14:creationId xmlns:p14="http://schemas.microsoft.com/office/powerpoint/2010/main" val="35586499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ChangeArrowheads="1" noTextEdit="1"/>
          </p:cNvSpPr>
          <p:nvPr>
            <p:ph type="sldImg" idx="4294967295"/>
          </p:nvPr>
        </p:nvSpPr>
        <p:spPr>
          <a:xfrm>
            <a:off x="2276475" y="514350"/>
            <a:ext cx="4591050" cy="2571750"/>
          </a:xfrm>
          <a:ln>
            <a:miter lim="800000"/>
          </a:ln>
        </p:spPr>
      </p:sp>
      <p:sp>
        <p:nvSpPr>
          <p:cNvPr id="41987" name="Notes Placeholder 2"/>
          <p:cNvSpPr>
            <a:spLocks noGrp="1" noChangeArrowheads="1"/>
          </p:cNvSpPr>
          <p:nvPr>
            <p:ph type="body" idx="4294967295"/>
          </p:nvPr>
        </p:nvSpPr>
        <p:spPr/>
        <p:txBody>
          <a:bodyPr/>
          <a:lstStyle/>
          <a:p>
            <a:endParaRPr lang="en-US" altLang="en-US">
              <a:ea typeface="宋体" pitchFamily="2" charset="-122"/>
            </a:endParaRPr>
          </a:p>
        </p:txBody>
      </p:sp>
      <p:sp>
        <p:nvSpPr>
          <p:cNvPr id="41988" name="Header Placeholder 3"/>
          <p:cNvSpPr>
            <a:spLocks noGrp="1" noChangeArrowheads="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My First Template</a:t>
            </a:r>
          </a:p>
        </p:txBody>
      </p:sp>
    </p:spTree>
    <p:extLst>
      <p:ext uri="{BB962C8B-B14F-4D97-AF65-F5344CB8AC3E}">
        <p14:creationId xmlns:p14="http://schemas.microsoft.com/office/powerpoint/2010/main" val="2249809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pPr/>
              <a:t>2</a:t>
            </a:fld>
            <a:endParaRPr lang="zh-CN" altLang="en-US"/>
          </a:p>
        </p:txBody>
      </p:sp>
    </p:spTree>
    <p:extLst>
      <p:ext uri="{BB962C8B-B14F-4D97-AF65-F5344CB8AC3E}">
        <p14:creationId xmlns:p14="http://schemas.microsoft.com/office/powerpoint/2010/main" val="20617465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ChangeArrowheads="1" noTextEdit="1"/>
          </p:cNvSpPr>
          <p:nvPr>
            <p:ph type="sldImg" idx="4294967295"/>
          </p:nvPr>
        </p:nvSpPr>
        <p:spPr>
          <a:xfrm>
            <a:off x="2276475" y="514350"/>
            <a:ext cx="4591050" cy="2571750"/>
          </a:xfrm>
          <a:ln>
            <a:miter lim="800000"/>
          </a:ln>
        </p:spPr>
      </p:sp>
      <p:sp>
        <p:nvSpPr>
          <p:cNvPr id="41987" name="Notes Placeholder 2"/>
          <p:cNvSpPr>
            <a:spLocks noGrp="1" noChangeArrowheads="1"/>
          </p:cNvSpPr>
          <p:nvPr>
            <p:ph type="body" idx="4294967295"/>
          </p:nvPr>
        </p:nvSpPr>
        <p:spPr/>
        <p:txBody>
          <a:bodyPr/>
          <a:lstStyle/>
          <a:p>
            <a:endParaRPr lang="en-US" altLang="en-US">
              <a:ea typeface="宋体" pitchFamily="2" charset="-122"/>
            </a:endParaRPr>
          </a:p>
        </p:txBody>
      </p:sp>
      <p:sp>
        <p:nvSpPr>
          <p:cNvPr id="41988" name="Header Placeholder 3"/>
          <p:cNvSpPr>
            <a:spLocks noGrp="1" noChangeArrowheads="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My First Template</a:t>
            </a:r>
          </a:p>
        </p:txBody>
      </p:sp>
    </p:spTree>
    <p:extLst>
      <p:ext uri="{BB962C8B-B14F-4D97-AF65-F5344CB8AC3E}">
        <p14:creationId xmlns:p14="http://schemas.microsoft.com/office/powerpoint/2010/main" val="11438978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4035" name="备注占位符 2"/>
          <p:cNvSpPr>
            <a:spLocks noGrp="1" noChangeArrowheads="1"/>
          </p:cNvSpPr>
          <p:nvPr>
            <p:ph type="body" idx="4294967295"/>
          </p:nvPr>
        </p:nvSpPr>
        <p:spPr/>
        <p:txBody>
          <a:bodyPr/>
          <a:lstStyle/>
          <a:p>
            <a:endParaRPr lang="zh-CN" altLang="en-US"/>
          </a:p>
        </p:txBody>
      </p:sp>
      <p:sp>
        <p:nvSpPr>
          <p:cNvPr id="4403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A338069-61B5-440D-ADF5-D23FC9F6D346}" type="slidenum">
              <a:rPr altLang="en-US"/>
              <a:pPr/>
              <a:t>21</a:t>
            </a:fld>
            <a:endParaRPr lang="zh-CN" altLang="en-US"/>
          </a:p>
        </p:txBody>
      </p:sp>
    </p:spTree>
    <p:extLst>
      <p:ext uri="{BB962C8B-B14F-4D97-AF65-F5344CB8AC3E}">
        <p14:creationId xmlns:p14="http://schemas.microsoft.com/office/powerpoint/2010/main" val="21054204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pPr/>
              <a:t>22</a:t>
            </a:fld>
            <a:endParaRPr lang="zh-CN" altLang="en-US"/>
          </a:p>
        </p:txBody>
      </p:sp>
    </p:spTree>
    <p:extLst>
      <p:ext uri="{BB962C8B-B14F-4D97-AF65-F5344CB8AC3E}">
        <p14:creationId xmlns:p14="http://schemas.microsoft.com/office/powerpoint/2010/main" val="5917612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6083" name="备注占位符 2"/>
          <p:cNvSpPr>
            <a:spLocks noGrp="1" noChangeArrowheads="1"/>
          </p:cNvSpPr>
          <p:nvPr>
            <p:ph type="body" idx="4294967295"/>
          </p:nvPr>
        </p:nvSpPr>
        <p:spPr/>
        <p:txBody>
          <a:bodyPr/>
          <a:lstStyle/>
          <a:p>
            <a:endParaRPr lang="zh-CN" altLang="en-US"/>
          </a:p>
        </p:txBody>
      </p:sp>
      <p:sp>
        <p:nvSpPr>
          <p:cNvPr id="4608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AE591A0-3760-4EEB-8685-57D159029A34}" type="slidenum">
              <a:rPr altLang="en-US"/>
              <a:pPr/>
              <a:t>23</a:t>
            </a:fld>
            <a:endParaRPr lang="zh-CN" altLang="en-US"/>
          </a:p>
        </p:txBody>
      </p:sp>
    </p:spTree>
    <p:extLst>
      <p:ext uri="{BB962C8B-B14F-4D97-AF65-F5344CB8AC3E}">
        <p14:creationId xmlns:p14="http://schemas.microsoft.com/office/powerpoint/2010/main" val="14379974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6083" name="备注占位符 2"/>
          <p:cNvSpPr>
            <a:spLocks noGrp="1" noChangeArrowheads="1"/>
          </p:cNvSpPr>
          <p:nvPr>
            <p:ph type="body" idx="4294967295"/>
          </p:nvPr>
        </p:nvSpPr>
        <p:spPr/>
        <p:txBody>
          <a:bodyPr/>
          <a:lstStyle/>
          <a:p>
            <a:endParaRPr lang="zh-CN" altLang="en-US"/>
          </a:p>
        </p:txBody>
      </p:sp>
      <p:sp>
        <p:nvSpPr>
          <p:cNvPr id="4608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AE591A0-3760-4EEB-8685-57D159029A34}" type="slidenum">
              <a:rPr altLang="en-US"/>
              <a:pPr/>
              <a:t>24</a:t>
            </a:fld>
            <a:endParaRPr lang="zh-CN" altLang="en-US"/>
          </a:p>
        </p:txBody>
      </p:sp>
    </p:spTree>
    <p:extLst>
      <p:ext uri="{BB962C8B-B14F-4D97-AF65-F5344CB8AC3E}">
        <p14:creationId xmlns:p14="http://schemas.microsoft.com/office/powerpoint/2010/main" val="24385248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6083" name="备注占位符 2"/>
          <p:cNvSpPr>
            <a:spLocks noGrp="1" noChangeArrowheads="1"/>
          </p:cNvSpPr>
          <p:nvPr>
            <p:ph type="body" idx="4294967295"/>
          </p:nvPr>
        </p:nvSpPr>
        <p:spPr/>
        <p:txBody>
          <a:bodyPr/>
          <a:lstStyle/>
          <a:p>
            <a:endParaRPr lang="zh-CN" altLang="en-US"/>
          </a:p>
        </p:txBody>
      </p:sp>
      <p:sp>
        <p:nvSpPr>
          <p:cNvPr id="4608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AE591A0-3760-4EEB-8685-57D159029A34}" type="slidenum">
              <a:rPr altLang="en-US"/>
              <a:pPr/>
              <a:t>25</a:t>
            </a:fld>
            <a:endParaRPr lang="zh-CN" altLang="en-US"/>
          </a:p>
        </p:txBody>
      </p:sp>
    </p:spTree>
    <p:extLst>
      <p:ext uri="{BB962C8B-B14F-4D97-AF65-F5344CB8AC3E}">
        <p14:creationId xmlns:p14="http://schemas.microsoft.com/office/powerpoint/2010/main" val="23029922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pPr fontAlgn="base"/>
            <a:r>
              <a:rPr lang="zh-TW" altLang="en-US" sz="900" b="0" i="0" kern="1200" dirty="0" smtClean="0">
                <a:solidFill>
                  <a:schemeClr val="tx1"/>
                </a:solidFill>
                <a:effectLst/>
                <a:latin typeface="+mn-lt"/>
                <a:ea typeface="+mn-ea"/>
                <a:cs typeface="+mn-cs"/>
              </a:rPr>
              <a:t>天文學家搜尋系外行星的主要方式，是分析來自 </a:t>
            </a:r>
            <a:r>
              <a:rPr lang="en-US" altLang="zh-TW" sz="900" b="0" i="0" kern="1200" dirty="0" smtClean="0">
                <a:solidFill>
                  <a:schemeClr val="tx1"/>
                </a:solidFill>
                <a:effectLst/>
                <a:latin typeface="+mn-lt"/>
                <a:ea typeface="+mn-ea"/>
                <a:cs typeface="+mn-cs"/>
              </a:rPr>
              <a:t>NASA</a:t>
            </a:r>
            <a:r>
              <a:rPr lang="zh-TW" altLang="en-US" sz="900" b="0" i="0" kern="1200" dirty="0" smtClean="0">
                <a:solidFill>
                  <a:schemeClr val="tx1"/>
                </a:solidFill>
                <a:effectLst/>
                <a:latin typeface="+mn-lt"/>
                <a:ea typeface="+mn-ea"/>
                <a:cs typeface="+mn-cs"/>
              </a:rPr>
              <a:t>（美國太空總署）克卜勒任務中的大量資料數據，並透過自動化軟體和手動方式來執行。</a:t>
            </a:r>
          </a:p>
          <a:p>
            <a:pPr fontAlgn="base"/>
            <a:r>
              <a:rPr lang="zh-TW" altLang="en-US" sz="900" b="0" i="0" kern="1200" dirty="0" smtClean="0">
                <a:solidFill>
                  <a:schemeClr val="tx1"/>
                </a:solidFill>
                <a:effectLst/>
                <a:latin typeface="+mn-lt"/>
                <a:ea typeface="+mn-ea"/>
                <a:cs typeface="+mn-cs"/>
              </a:rPr>
              <a:t>克卜勒任務用了 </a:t>
            </a:r>
            <a:r>
              <a:rPr lang="en-US" altLang="zh-TW" sz="900" b="0" i="0" kern="1200" dirty="0" smtClean="0">
                <a:solidFill>
                  <a:schemeClr val="tx1"/>
                </a:solidFill>
                <a:effectLst/>
                <a:latin typeface="+mn-lt"/>
                <a:ea typeface="+mn-ea"/>
                <a:cs typeface="+mn-cs"/>
              </a:rPr>
              <a:t>4 </a:t>
            </a:r>
            <a:r>
              <a:rPr lang="zh-TW" altLang="en-US" sz="900" b="0" i="0" kern="1200" dirty="0" smtClean="0">
                <a:solidFill>
                  <a:schemeClr val="tx1"/>
                </a:solidFill>
                <a:effectLst/>
                <a:latin typeface="+mn-lt"/>
                <a:ea typeface="+mn-ea"/>
                <a:cs typeface="+mn-cs"/>
              </a:rPr>
              <a:t>年的時間觀察近 </a:t>
            </a:r>
            <a:r>
              <a:rPr lang="en-US" altLang="zh-TW" sz="900" b="0" i="0" kern="1200" dirty="0" smtClean="0">
                <a:solidFill>
                  <a:schemeClr val="tx1"/>
                </a:solidFill>
                <a:effectLst/>
                <a:latin typeface="+mn-lt"/>
                <a:ea typeface="+mn-ea"/>
                <a:cs typeface="+mn-cs"/>
              </a:rPr>
              <a:t>20 </a:t>
            </a:r>
            <a:r>
              <a:rPr lang="zh-TW" altLang="en-US" sz="900" b="0" i="0" kern="1200" dirty="0" smtClean="0">
                <a:solidFill>
                  <a:schemeClr val="tx1"/>
                </a:solidFill>
                <a:effectLst/>
                <a:latin typeface="+mn-lt"/>
                <a:ea typeface="+mn-ea"/>
                <a:cs typeface="+mn-cs"/>
              </a:rPr>
              <a:t>萬顆恆星，每 </a:t>
            </a:r>
            <a:r>
              <a:rPr lang="en-US" altLang="zh-TW" sz="900" b="0" i="0" kern="1200" dirty="0" smtClean="0">
                <a:solidFill>
                  <a:schemeClr val="tx1"/>
                </a:solidFill>
                <a:effectLst/>
                <a:latin typeface="+mn-lt"/>
                <a:ea typeface="+mn-ea"/>
                <a:cs typeface="+mn-cs"/>
              </a:rPr>
              <a:t>30 </a:t>
            </a:r>
            <a:r>
              <a:rPr lang="zh-TW" altLang="en-US" sz="900" b="0" i="0" kern="1200" dirty="0" smtClean="0">
                <a:solidFill>
                  <a:schemeClr val="tx1"/>
                </a:solidFill>
                <a:effectLst/>
                <a:latin typeface="+mn-lt"/>
                <a:ea typeface="+mn-ea"/>
                <a:cs typeface="+mn-cs"/>
              </a:rPr>
              <a:t>分鐘拍一次照片，創造了近 </a:t>
            </a:r>
            <a:r>
              <a:rPr lang="en-US" altLang="zh-TW" sz="900" b="0" i="0" kern="1200" dirty="0" smtClean="0">
                <a:solidFill>
                  <a:schemeClr val="tx1"/>
                </a:solidFill>
                <a:effectLst/>
                <a:latin typeface="+mn-lt"/>
                <a:ea typeface="+mn-ea"/>
                <a:cs typeface="+mn-cs"/>
              </a:rPr>
              <a:t>140 </a:t>
            </a:r>
            <a:r>
              <a:rPr lang="zh-TW" altLang="en-US" sz="900" b="0" i="0" kern="1200" dirty="0" smtClean="0">
                <a:solidFill>
                  <a:schemeClr val="tx1"/>
                </a:solidFill>
                <a:effectLst/>
                <a:latin typeface="+mn-lt"/>
                <a:ea typeface="+mn-ea"/>
                <a:cs typeface="+mn-cs"/>
              </a:rPr>
              <a:t>億個資料點；這 </a:t>
            </a:r>
            <a:r>
              <a:rPr lang="en-US" altLang="zh-TW" sz="900" b="0" i="0" kern="1200" dirty="0" smtClean="0">
                <a:solidFill>
                  <a:schemeClr val="tx1"/>
                </a:solidFill>
                <a:effectLst/>
                <a:latin typeface="+mn-lt"/>
                <a:ea typeface="+mn-ea"/>
                <a:cs typeface="+mn-cs"/>
              </a:rPr>
              <a:t>140 </a:t>
            </a:r>
            <a:r>
              <a:rPr lang="zh-TW" altLang="en-US" sz="900" b="0" i="0" kern="1200" dirty="0" smtClean="0">
                <a:solidFill>
                  <a:schemeClr val="tx1"/>
                </a:solidFill>
                <a:effectLst/>
                <a:latin typeface="+mn-lt"/>
                <a:ea typeface="+mn-ea"/>
                <a:cs typeface="+mn-cs"/>
              </a:rPr>
              <a:t>億個資料點相當於約 </a:t>
            </a:r>
            <a:r>
              <a:rPr lang="en-US" altLang="zh-TW" sz="900" b="0" i="0" kern="1200" dirty="0" smtClean="0">
                <a:solidFill>
                  <a:schemeClr val="tx1"/>
                </a:solidFill>
                <a:effectLst/>
                <a:latin typeface="+mn-lt"/>
                <a:ea typeface="+mn-ea"/>
                <a:cs typeface="+mn-cs"/>
              </a:rPr>
              <a:t>2,000 </a:t>
            </a:r>
            <a:r>
              <a:rPr lang="zh-TW" altLang="en-US" sz="900" b="0" i="0" kern="1200" dirty="0" smtClean="0">
                <a:solidFill>
                  <a:schemeClr val="tx1"/>
                </a:solidFill>
                <a:effectLst/>
                <a:latin typeface="+mn-lt"/>
                <a:ea typeface="+mn-ea"/>
                <a:cs typeface="+mn-cs"/>
              </a:rPr>
              <a:t>兆個可能的行星軌道，這個龐大的資料量即使用最強大的電腦來分析也非常耗時、費力。為了讓這個分析的過程更有效率，</a:t>
            </a:r>
            <a:r>
              <a:rPr lang="en-US" altLang="zh-TW" sz="900" b="0" i="0" kern="1200" dirty="0" smtClean="0">
                <a:solidFill>
                  <a:schemeClr val="tx1"/>
                </a:solidFill>
                <a:effectLst/>
                <a:latin typeface="+mn-lt"/>
                <a:ea typeface="+mn-ea"/>
                <a:cs typeface="+mn-cs"/>
              </a:rPr>
              <a:t>Google </a:t>
            </a:r>
            <a:r>
              <a:rPr lang="zh-TW" altLang="en-US" sz="900" b="0" i="0" kern="1200" dirty="0" smtClean="0">
                <a:solidFill>
                  <a:schemeClr val="tx1"/>
                </a:solidFill>
                <a:effectLst/>
                <a:latin typeface="+mn-lt"/>
                <a:ea typeface="+mn-ea"/>
                <a:cs typeface="+mn-cs"/>
              </a:rPr>
              <a:t>導入機器學習來加速分析時程。</a:t>
            </a:r>
          </a:p>
          <a:p>
            <a:endParaRPr lang="en-US" altLang="zh-CN" dirty="0" smtClean="0"/>
          </a:p>
          <a:p>
            <a:r>
              <a:rPr lang="en-US" altLang="zh-TW" sz="900" b="0" i="0" kern="1200" dirty="0" smtClean="0">
                <a:solidFill>
                  <a:schemeClr val="tx1"/>
                </a:solidFill>
                <a:effectLst/>
                <a:latin typeface="+mn-lt"/>
                <a:ea typeface="+mn-ea"/>
                <a:cs typeface="+mn-cs"/>
              </a:rPr>
              <a:t>Google </a:t>
            </a:r>
            <a:r>
              <a:rPr lang="zh-TW" altLang="en-US" sz="900" b="0" i="0" kern="1200" dirty="0" smtClean="0">
                <a:solidFill>
                  <a:schemeClr val="tx1"/>
                </a:solidFill>
                <a:effectLst/>
                <a:latin typeface="+mn-lt"/>
                <a:ea typeface="+mn-ea"/>
                <a:cs typeface="+mn-cs"/>
              </a:rPr>
              <a:t>利用 </a:t>
            </a:r>
            <a:r>
              <a:rPr lang="en-US" altLang="zh-TW" sz="900" b="0" i="0" kern="1200" dirty="0" smtClean="0">
                <a:solidFill>
                  <a:schemeClr val="tx1"/>
                </a:solidFill>
                <a:effectLst/>
                <a:latin typeface="+mn-lt"/>
                <a:ea typeface="+mn-ea"/>
                <a:cs typeface="+mn-cs"/>
              </a:rPr>
              <a:t>1 </a:t>
            </a:r>
            <a:r>
              <a:rPr lang="zh-TW" altLang="en-US" sz="900" b="0" i="0" kern="1200" dirty="0" smtClean="0">
                <a:solidFill>
                  <a:schemeClr val="tx1"/>
                </a:solidFill>
                <a:effectLst/>
                <a:latin typeface="+mn-lt"/>
                <a:ea typeface="+mn-ea"/>
                <a:cs typeface="+mn-cs"/>
              </a:rPr>
              <a:t>萬 </a:t>
            </a:r>
            <a:r>
              <a:rPr lang="en-US" altLang="zh-TW" sz="900" b="0" i="0" kern="1200" dirty="0" smtClean="0">
                <a:solidFill>
                  <a:schemeClr val="tx1"/>
                </a:solidFill>
                <a:effectLst/>
                <a:latin typeface="+mn-lt"/>
                <a:ea typeface="+mn-ea"/>
                <a:cs typeface="+mn-cs"/>
              </a:rPr>
              <a:t>5,000 </a:t>
            </a:r>
            <a:r>
              <a:rPr lang="zh-TW" altLang="en-US" sz="900" b="0" i="0" kern="1200" dirty="0" smtClean="0">
                <a:solidFill>
                  <a:schemeClr val="tx1"/>
                </a:solidFill>
                <a:effectLst/>
                <a:latin typeface="+mn-lt"/>
                <a:ea typeface="+mn-ea"/>
                <a:cs typeface="+mn-cs"/>
              </a:rPr>
              <a:t>個被標示的克卜勒訊號，來訓練 </a:t>
            </a:r>
            <a:r>
              <a:rPr lang="en-US" altLang="zh-TW" sz="900" b="0" i="0" kern="1200" dirty="0" err="1" smtClean="0">
                <a:solidFill>
                  <a:schemeClr val="tx1"/>
                </a:solidFill>
                <a:effectLst/>
                <a:latin typeface="+mn-lt"/>
                <a:ea typeface="+mn-ea"/>
                <a:cs typeface="+mn-cs"/>
              </a:rPr>
              <a:t>TensorFlow</a:t>
            </a:r>
            <a:r>
              <a:rPr lang="en-US" altLang="zh-TW" sz="900" b="0" i="0" kern="1200" dirty="0" smtClean="0">
                <a:solidFill>
                  <a:schemeClr val="tx1"/>
                </a:solidFill>
                <a:effectLst/>
                <a:latin typeface="+mn-lt"/>
                <a:ea typeface="+mn-ea"/>
                <a:cs typeface="+mn-cs"/>
              </a:rPr>
              <a:t> </a:t>
            </a:r>
            <a:r>
              <a:rPr lang="zh-TW" altLang="en-US" sz="900" b="0" i="0" kern="1200" dirty="0" smtClean="0">
                <a:solidFill>
                  <a:schemeClr val="tx1"/>
                </a:solidFill>
                <a:effectLst/>
                <a:latin typeface="+mn-lt"/>
                <a:ea typeface="+mn-ea"/>
                <a:cs typeface="+mn-cs"/>
              </a:rPr>
              <a:t>機器學習模組去辨認行星訊號，並利用這個模組，從 </a:t>
            </a:r>
            <a:r>
              <a:rPr lang="en-US" altLang="zh-TW" sz="900" b="0" i="0" kern="1200" dirty="0" smtClean="0">
                <a:solidFill>
                  <a:schemeClr val="tx1"/>
                </a:solidFill>
                <a:effectLst/>
                <a:latin typeface="+mn-lt"/>
                <a:ea typeface="+mn-ea"/>
                <a:cs typeface="+mn-cs"/>
              </a:rPr>
              <a:t>670 </a:t>
            </a:r>
            <a:r>
              <a:rPr lang="zh-TW" altLang="en-US" sz="900" b="0" i="0" kern="1200" dirty="0" smtClean="0">
                <a:solidFill>
                  <a:schemeClr val="tx1"/>
                </a:solidFill>
                <a:effectLst/>
                <a:latin typeface="+mn-lt"/>
                <a:ea typeface="+mn-ea"/>
                <a:cs typeface="+mn-cs"/>
              </a:rPr>
              <a:t>顆恆星的數據中發現新的行星，且成功發現了 </a:t>
            </a:r>
            <a:r>
              <a:rPr lang="en-US" altLang="zh-TW" sz="900" b="0" i="0" kern="1200" dirty="0" smtClean="0">
                <a:solidFill>
                  <a:schemeClr val="tx1"/>
                </a:solidFill>
                <a:effectLst/>
                <a:latin typeface="+mn-lt"/>
                <a:ea typeface="+mn-ea"/>
                <a:cs typeface="+mn-cs"/>
              </a:rPr>
              <a:t>2 </a:t>
            </a:r>
            <a:r>
              <a:rPr lang="zh-TW" altLang="en-US" sz="900" b="0" i="0" kern="1200" dirty="0" smtClean="0">
                <a:solidFill>
                  <a:schemeClr val="tx1"/>
                </a:solidFill>
                <a:effectLst/>
                <a:latin typeface="+mn-lt"/>
                <a:ea typeface="+mn-ea"/>
                <a:cs typeface="+mn-cs"/>
              </a:rPr>
              <a:t>個先前被忽略的行星：克卜勒 </a:t>
            </a:r>
            <a:r>
              <a:rPr lang="en-US" altLang="zh-TW" sz="900" b="0" i="0" kern="1200" dirty="0" smtClean="0">
                <a:solidFill>
                  <a:schemeClr val="tx1"/>
                </a:solidFill>
                <a:effectLst/>
                <a:latin typeface="+mn-lt"/>
                <a:ea typeface="+mn-ea"/>
                <a:cs typeface="+mn-cs"/>
              </a:rPr>
              <a:t>80g </a:t>
            </a:r>
            <a:r>
              <a:rPr lang="zh-TW" altLang="en-US" sz="900" b="0" i="0" kern="1200" dirty="0" smtClean="0">
                <a:solidFill>
                  <a:schemeClr val="tx1"/>
                </a:solidFill>
                <a:effectLst/>
                <a:latin typeface="+mn-lt"/>
                <a:ea typeface="+mn-ea"/>
                <a:cs typeface="+mn-cs"/>
              </a:rPr>
              <a:t>和克卜勒 </a:t>
            </a:r>
            <a:r>
              <a:rPr lang="en-US" altLang="zh-TW" sz="900" b="0" i="0" kern="1200" dirty="0" smtClean="0">
                <a:solidFill>
                  <a:schemeClr val="tx1"/>
                </a:solidFill>
                <a:effectLst/>
                <a:latin typeface="+mn-lt"/>
                <a:ea typeface="+mn-ea"/>
                <a:cs typeface="+mn-cs"/>
              </a:rPr>
              <a:t>90i</a:t>
            </a:r>
            <a:r>
              <a:rPr lang="zh-TW" altLang="en-US" sz="900" b="0" i="0" kern="1200" dirty="0" smtClean="0">
                <a:solidFill>
                  <a:schemeClr val="tx1"/>
                </a:solidFill>
                <a:effectLst/>
                <a:latin typeface="+mn-lt"/>
                <a:ea typeface="+mn-ea"/>
                <a:cs typeface="+mn-cs"/>
              </a:rPr>
              <a:t>。</a:t>
            </a:r>
            <a:endParaRPr lang="en-US" altLang="zh-TW" sz="900" b="0" i="0" kern="1200" dirty="0" smtClean="0">
              <a:solidFill>
                <a:schemeClr val="tx1"/>
              </a:solidFill>
              <a:effectLst/>
              <a:latin typeface="+mn-lt"/>
              <a:ea typeface="+mn-ea"/>
              <a:cs typeface="+mn-cs"/>
            </a:endParaRPr>
          </a:p>
          <a:p>
            <a:endParaRPr lang="en-US" altLang="zh-TW" sz="900" b="0" i="0" kern="1200" dirty="0" smtClean="0">
              <a:solidFill>
                <a:schemeClr val="tx1"/>
              </a:solidFill>
              <a:effectLst/>
              <a:latin typeface="+mn-lt"/>
              <a:ea typeface="+mn-ea"/>
              <a:cs typeface="+mn-cs"/>
            </a:endParaRPr>
          </a:p>
          <a:p>
            <a:r>
              <a:rPr lang="zh-TW" altLang="en-US" sz="900" b="0" i="0" kern="1200" dirty="0" smtClean="0">
                <a:solidFill>
                  <a:schemeClr val="tx1"/>
                </a:solidFill>
                <a:effectLst/>
                <a:latin typeface="+mn-lt"/>
                <a:ea typeface="+mn-ea"/>
                <a:cs typeface="+mn-cs"/>
              </a:rPr>
              <a:t>未來機器學習的新思維和技術將能幫助人類進行宇宙探索，發現更多未知的領域。</a:t>
            </a:r>
            <a:endParaRPr lang="en-US" altLang="zh-TW" sz="900" b="0" i="0" kern="1200" dirty="0" smtClean="0">
              <a:solidFill>
                <a:schemeClr val="tx1"/>
              </a:solidFill>
              <a:effectLst/>
              <a:latin typeface="+mn-lt"/>
              <a:ea typeface="+mn-ea"/>
              <a:cs typeface="+mn-cs"/>
            </a:endParaRPr>
          </a:p>
          <a:p>
            <a:endParaRPr lang="en-US" altLang="zh-CN" sz="900" b="0" i="0" kern="1200" dirty="0" smtClean="0">
              <a:solidFill>
                <a:schemeClr val="tx1"/>
              </a:solidFill>
              <a:effectLst/>
              <a:latin typeface="+mn-lt"/>
              <a:ea typeface="+mn-ea"/>
              <a:cs typeface="+mn-cs"/>
            </a:endParaRPr>
          </a:p>
          <a:p>
            <a:r>
              <a:rPr lang="zh-TW" altLang="en-US" sz="900" b="0" i="0" kern="1200" dirty="0" smtClean="0">
                <a:solidFill>
                  <a:schemeClr val="tx1"/>
                </a:solidFill>
                <a:effectLst/>
                <a:latin typeface="+mn-lt"/>
                <a:ea typeface="+mn-ea"/>
                <a:cs typeface="+mn-cs"/>
              </a:rPr>
              <a:t>藝術方面則有</a:t>
            </a:r>
            <a:r>
              <a:rPr lang="en-US" altLang="zh-TW" sz="900" b="0" i="0" kern="1200" dirty="0" smtClean="0">
                <a:solidFill>
                  <a:schemeClr val="tx1"/>
                </a:solidFill>
                <a:effectLst/>
                <a:latin typeface="+mn-lt"/>
                <a:ea typeface="+mn-ea"/>
                <a:cs typeface="+mn-cs"/>
              </a:rPr>
              <a:t>Deep</a:t>
            </a:r>
            <a:r>
              <a:rPr lang="zh-TW" altLang="en-US" sz="900" b="0" i="0" kern="1200" dirty="0" smtClean="0">
                <a:solidFill>
                  <a:schemeClr val="tx1"/>
                </a:solidFill>
                <a:effectLst/>
                <a:latin typeface="+mn-lt"/>
                <a:ea typeface="+mn-ea"/>
                <a:cs typeface="+mn-cs"/>
              </a:rPr>
              <a:t> </a:t>
            </a:r>
            <a:r>
              <a:rPr lang="en-US" altLang="zh-TW" sz="900" b="0" i="0" kern="1200" dirty="0" smtClean="0">
                <a:solidFill>
                  <a:schemeClr val="tx1"/>
                </a:solidFill>
                <a:effectLst/>
                <a:latin typeface="+mn-lt"/>
                <a:ea typeface="+mn-ea"/>
                <a:cs typeface="+mn-cs"/>
              </a:rPr>
              <a:t>dream</a:t>
            </a:r>
          </a:p>
          <a:p>
            <a:r>
              <a:rPr lang="zh-TW" altLang="en-US" sz="900" b="0" i="0" kern="1200" dirty="0" smtClean="0">
                <a:solidFill>
                  <a:schemeClr val="tx1"/>
                </a:solidFill>
                <a:effectLst/>
                <a:latin typeface="+mn-lt"/>
                <a:ea typeface="+mn-ea"/>
                <a:cs typeface="+mn-cs"/>
              </a:rPr>
              <a:t>地理</a:t>
            </a:r>
            <a:endParaRPr lang="zh-CN" altLang="en-US" dirty="0"/>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pPr/>
              <a:t>26</a:t>
            </a:fld>
            <a:endParaRPr lang="zh-CN" altLang="en-US"/>
          </a:p>
        </p:txBody>
      </p:sp>
    </p:spTree>
    <p:extLst>
      <p:ext uri="{BB962C8B-B14F-4D97-AF65-F5344CB8AC3E}">
        <p14:creationId xmlns:p14="http://schemas.microsoft.com/office/powerpoint/2010/main" val="7055732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5123" name="备注占位符 2"/>
          <p:cNvSpPr>
            <a:spLocks noGrp="1" noChangeArrowheads="1"/>
          </p:cNvSpPr>
          <p:nvPr>
            <p:ph type="body" idx="4294967295"/>
          </p:nvPr>
        </p:nvSpPr>
        <p:spPr/>
        <p:txBody>
          <a:bodyPr/>
          <a:lstStyle/>
          <a:p>
            <a:endParaRPr lang="zh-CN" altLang="en-US"/>
          </a:p>
        </p:txBody>
      </p:sp>
      <p:sp>
        <p:nvSpPr>
          <p:cNvPr id="512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A10EB9B-026B-4DBF-B0DF-F17B4B439C9D}" type="slidenum">
              <a:rPr altLang="en-US"/>
              <a:pPr/>
              <a:t>27</a:t>
            </a:fld>
            <a:endParaRPr lang="zh-CN" altLang="en-US"/>
          </a:p>
        </p:txBody>
      </p:sp>
    </p:spTree>
    <p:extLst>
      <p:ext uri="{BB962C8B-B14F-4D97-AF65-F5344CB8AC3E}">
        <p14:creationId xmlns:p14="http://schemas.microsoft.com/office/powerpoint/2010/main" val="10315891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xfrm>
            <a:off x="674688" y="1143000"/>
            <a:ext cx="5508625"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dirty="0" smtClean="0"/>
              <a:t>模板来自于 </a:t>
            </a:r>
            <a:r>
              <a:rPr lang="en-US" altLang="zh-CN" smtClean="0"/>
              <a:t>http://www.ypppt.com</a:t>
            </a:r>
            <a:endParaRPr lang="zh-CN" altLang="en-US" dirty="0" smtClean="0"/>
          </a:p>
        </p:txBody>
      </p:sp>
      <p:sp>
        <p:nvSpPr>
          <p:cNvPr id="61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fontAlgn="base">
              <a:spcBef>
                <a:spcPct val="0"/>
              </a:spcBef>
              <a:spcAft>
                <a:spcPct val="0"/>
              </a:spcAft>
            </a:pPr>
            <a:fld id="{E5ED1824-6DB2-4029-B0DF-1D3CDCF11CDA}" type="slidenum">
              <a:rPr lang="zh-CN" altLang="en-US" smtClean="0">
                <a:solidFill>
                  <a:prstClr val="black"/>
                </a:solidFill>
                <a:latin typeface="Calibri" panose="020F0502020204030204" pitchFamily="34" charset="0"/>
                <a:ea typeface="宋体" panose="02010600030101010101" pitchFamily="2" charset="-122"/>
              </a:rPr>
              <a:pPr fontAlgn="base">
                <a:spcBef>
                  <a:spcPct val="0"/>
                </a:spcBef>
                <a:spcAft>
                  <a:spcPct val="0"/>
                </a:spcAft>
              </a:pPr>
              <a:t>28</a:t>
            </a:fld>
            <a:endParaRPr lang="zh-CN" altLang="en-US" smtClean="0">
              <a:solidFill>
                <a:prstClr val="black"/>
              </a:solidFill>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2992056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en-US" altLang="zh-TW" sz="900" b="0" i="0" kern="1200" dirty="0" smtClean="0">
              <a:solidFill>
                <a:schemeClr val="tx1"/>
              </a:solidFill>
              <a:effectLst/>
              <a:latin typeface="+mn-lt"/>
              <a:ea typeface="+mn-ea"/>
              <a:cs typeface="+mn-cs"/>
            </a:endParaRPr>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pPr/>
              <a:t>3</a:t>
            </a:fld>
            <a:endParaRPr lang="zh-CN" altLang="en-US"/>
          </a:p>
        </p:txBody>
      </p:sp>
    </p:spTree>
    <p:extLst>
      <p:ext uri="{BB962C8B-B14F-4D97-AF65-F5344CB8AC3E}">
        <p14:creationId xmlns:p14="http://schemas.microsoft.com/office/powerpoint/2010/main" val="3472930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15363" name="备注占位符 2"/>
          <p:cNvSpPr>
            <a:spLocks noGrp="1" noChangeArrowheads="1"/>
          </p:cNvSpPr>
          <p:nvPr>
            <p:ph type="body" idx="4294967295"/>
          </p:nvPr>
        </p:nvSpPr>
        <p:spPr/>
        <p:txBody>
          <a:bodyPr/>
          <a:lstStyle/>
          <a:p>
            <a:r>
              <a:rPr lang="zh-CN" altLang="en-US" sz="900" b="0" i="0" kern="1200" dirty="0" smtClean="0">
                <a:solidFill>
                  <a:schemeClr val="tx1"/>
                </a:solidFill>
                <a:effectLst/>
                <a:latin typeface="+mn-lt"/>
                <a:ea typeface="+mn-ea"/>
                <a:cs typeface="+mn-cs"/>
              </a:rPr>
              <a:t>看到</a:t>
            </a:r>
            <a:r>
              <a:rPr lang="zh-TW" altLang="en-US" sz="900" b="0" i="0" kern="1200" dirty="0" smtClean="0">
                <a:solidFill>
                  <a:schemeClr val="tx1"/>
                </a:solidFill>
                <a:effectLst/>
                <a:latin typeface="+mn-lt"/>
                <a:ea typeface="+mn-ea"/>
                <a:cs typeface="+mn-cs"/>
              </a:rPr>
              <a:t>路上</a:t>
            </a:r>
            <a:r>
              <a:rPr lang="zh-CN" altLang="en-US" sz="900" b="0" i="0" kern="1200" dirty="0" smtClean="0">
                <a:solidFill>
                  <a:schemeClr val="tx1"/>
                </a:solidFill>
                <a:effectLst/>
                <a:latin typeface="+mn-lt"/>
                <a:ea typeface="+mn-ea"/>
                <a:cs typeface="+mn-cs"/>
              </a:rPr>
              <a:t>的摩托车，我们可能在脑子里就几微秒的时间，但是经过了大量的神经元抽象迭代。对</a:t>
            </a:r>
            <a:r>
              <a:rPr lang="zh-TW" altLang="en-US" sz="900" b="0" i="0" kern="1200" dirty="0" smtClean="0">
                <a:solidFill>
                  <a:schemeClr val="tx1"/>
                </a:solidFill>
                <a:effectLst/>
                <a:latin typeface="+mn-lt"/>
                <a:ea typeface="+mn-ea"/>
                <a:cs typeface="+mn-cs"/>
              </a:rPr>
              <a:t>電腦</a:t>
            </a:r>
            <a:r>
              <a:rPr lang="zh-CN" altLang="en-US" sz="900" b="0" i="0" kern="1200" dirty="0" smtClean="0">
                <a:solidFill>
                  <a:schemeClr val="tx1"/>
                </a:solidFill>
                <a:effectLst/>
                <a:latin typeface="+mn-lt"/>
                <a:ea typeface="+mn-ea"/>
                <a:cs typeface="+mn-cs"/>
              </a:rPr>
              <a:t>来说最开始看到的根本也不是摩托车，而是</a:t>
            </a:r>
            <a:r>
              <a:rPr lang="en-US" altLang="zh-CN" sz="900" b="0" i="0" kern="1200" dirty="0" smtClean="0">
                <a:solidFill>
                  <a:schemeClr val="tx1"/>
                </a:solidFill>
                <a:effectLst/>
                <a:latin typeface="+mn-lt"/>
                <a:ea typeface="+mn-ea"/>
                <a:cs typeface="+mn-cs"/>
              </a:rPr>
              <a:t>RGB</a:t>
            </a:r>
            <a:r>
              <a:rPr lang="zh-CN" altLang="en-US" sz="900" b="0" i="0" kern="1200" dirty="0" smtClean="0">
                <a:solidFill>
                  <a:schemeClr val="tx1"/>
                </a:solidFill>
                <a:effectLst/>
                <a:latin typeface="+mn-lt"/>
                <a:ea typeface="+mn-ea"/>
                <a:cs typeface="+mn-cs"/>
              </a:rPr>
              <a:t>图像三个通道上不同的数字。</a:t>
            </a:r>
            <a:endParaRPr lang="en-US" altLang="zh-CN" sz="900" b="0" i="0" kern="1200" dirty="0" smtClean="0">
              <a:solidFill>
                <a:schemeClr val="tx1"/>
              </a:solidFill>
              <a:effectLst/>
              <a:latin typeface="+mn-lt"/>
              <a:ea typeface="+mn-ea"/>
              <a:cs typeface="+mn-cs"/>
            </a:endParaRPr>
          </a:p>
          <a:p>
            <a:endParaRPr lang="en-US" altLang="zh-CN" sz="900" b="0" i="0" kern="1200" dirty="0" smtClean="0">
              <a:solidFill>
                <a:schemeClr val="tx1"/>
              </a:solidFill>
              <a:effectLst/>
              <a:latin typeface="+mn-lt"/>
              <a:ea typeface="+mn-ea"/>
              <a:cs typeface="+mn-cs"/>
            </a:endParaRPr>
          </a:p>
          <a:p>
            <a:r>
              <a:rPr lang="zh-TW" altLang="en-US" sz="900" b="0" i="0" kern="1200" dirty="0" smtClean="0">
                <a:solidFill>
                  <a:schemeClr val="tx1"/>
                </a:solidFill>
                <a:effectLst/>
                <a:latin typeface="+mn-lt"/>
                <a:ea typeface="+mn-ea"/>
                <a:cs typeface="+mn-cs"/>
              </a:rPr>
              <a:t>什麼是局部相關性</a:t>
            </a:r>
            <a:r>
              <a:rPr lang="en-US" altLang="zh-TW" sz="900" b="0" i="0" kern="1200" dirty="0" smtClean="0">
                <a:solidFill>
                  <a:schemeClr val="tx1"/>
                </a:solidFill>
                <a:effectLst/>
                <a:latin typeface="+mn-lt"/>
                <a:ea typeface="+mn-ea"/>
                <a:cs typeface="+mn-cs"/>
              </a:rPr>
              <a:t>?</a:t>
            </a:r>
            <a:r>
              <a:rPr lang="zh-TW" altLang="en-US" sz="900" b="0" i="0" kern="1200" dirty="0" smtClean="0">
                <a:solidFill>
                  <a:schemeClr val="tx1"/>
                </a:solidFill>
                <a:effectLst/>
                <a:latin typeface="+mn-lt"/>
                <a:ea typeface="+mn-ea"/>
                <a:cs typeface="+mn-cs"/>
              </a:rPr>
              <a:t>圖像是由一個個像素點組合而成的，每個像素點都是有關連的，如果把像素點打亂，圖片就會完全變掉，語音和自然語言也是同理，我們不能隨意打亂這些數據，因為他們有局部相關性。</a:t>
            </a:r>
            <a:endParaRPr lang="en-US" altLang="zh-CN" sz="900" b="0" i="0" kern="1200" dirty="0" smtClean="0">
              <a:solidFill>
                <a:schemeClr val="tx1"/>
              </a:solidFill>
              <a:effectLst/>
              <a:latin typeface="+mn-lt"/>
              <a:ea typeface="+mn-ea"/>
              <a:cs typeface="+mn-cs"/>
            </a:endParaRPr>
          </a:p>
          <a:p>
            <a:r>
              <a:rPr lang="zh-CN" altLang="en-US" dirty="0" smtClean="0"/>
              <a:t>实际上在</a:t>
            </a:r>
            <a:r>
              <a:rPr lang="zh-TW" altLang="en-US" dirty="0" smtClean="0"/>
              <a:t>電腦</a:t>
            </a:r>
            <a:r>
              <a:rPr lang="zh-CN" altLang="en-US" dirty="0" smtClean="0"/>
              <a:t>视觉里面，可以把卷积当做一个抽象的过程，就是把小区域内的信息统计抽象出来。</a:t>
            </a:r>
            <a:endParaRPr lang="en-US" altLang="zh-CN" dirty="0" smtClean="0"/>
          </a:p>
          <a:p>
            <a:endParaRPr lang="en-US" altLang="zh-CN" dirty="0" smtClean="0"/>
          </a:p>
          <a:p>
            <a:r>
              <a:rPr lang="en-US" altLang="zh-TW" dirty="0" smtClean="0"/>
              <a:t>CNN</a:t>
            </a:r>
            <a:r>
              <a:rPr lang="zh-TW" altLang="en-US" dirty="0" smtClean="0"/>
              <a:t>與傳統的多層感知器差異在多了卷積與池化這兩層，也因為這兩層讓</a:t>
            </a:r>
            <a:r>
              <a:rPr lang="en-US" altLang="zh-TW" dirty="0" smtClean="0"/>
              <a:t>CNN</a:t>
            </a:r>
            <a:r>
              <a:rPr lang="zh-TW" altLang="en-US" dirty="0" smtClean="0"/>
              <a:t>能夠「看」的到影像</a:t>
            </a:r>
            <a:r>
              <a:rPr lang="en-US" altLang="zh-TW" dirty="0" smtClean="0"/>
              <a:t>(</a:t>
            </a:r>
            <a:r>
              <a:rPr lang="zh-TW" altLang="en-US" dirty="0" smtClean="0"/>
              <a:t>或是語音</a:t>
            </a:r>
            <a:r>
              <a:rPr lang="en-US" altLang="zh-TW" dirty="0" smtClean="0"/>
              <a:t>)</a:t>
            </a:r>
            <a:r>
              <a:rPr lang="zh-TW" altLang="en-US" dirty="0" smtClean="0"/>
              <a:t>細節，而非像其他神經網路單純的提取資料進行運算，因此如果訓練資料是影像的話，</a:t>
            </a:r>
            <a:r>
              <a:rPr lang="en-US" altLang="zh-TW" dirty="0" smtClean="0"/>
              <a:t>CNN</a:t>
            </a:r>
            <a:r>
              <a:rPr lang="zh-TW" altLang="en-US" dirty="0" smtClean="0"/>
              <a:t>就是非常適合的選擇</a:t>
            </a:r>
            <a:endParaRPr lang="en-US" altLang="zh-CN" dirty="0" smtClean="0"/>
          </a:p>
          <a:p>
            <a:endParaRPr lang="en-US" altLang="zh-CN" dirty="0" smtClean="0"/>
          </a:p>
          <a:p>
            <a:endParaRPr lang="zh-CN" altLang="en-US" dirty="0"/>
          </a:p>
        </p:txBody>
      </p:sp>
      <p:sp>
        <p:nvSpPr>
          <p:cNvPr id="1536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FA487FC-BDBF-4955-A2AE-666F60F4684B}" type="slidenum">
              <a:rPr altLang="en-US"/>
              <a:pPr/>
              <a:t>4</a:t>
            </a:fld>
            <a:endParaRPr lang="zh-CN" altLang="en-US"/>
          </a:p>
        </p:txBody>
      </p:sp>
    </p:spTree>
    <p:extLst>
      <p:ext uri="{BB962C8B-B14F-4D97-AF65-F5344CB8AC3E}">
        <p14:creationId xmlns:p14="http://schemas.microsoft.com/office/powerpoint/2010/main" val="41485145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1507" name="备注占位符 2"/>
          <p:cNvSpPr>
            <a:spLocks noGrp="1" noChangeArrowheads="1"/>
          </p:cNvSpPr>
          <p:nvPr>
            <p:ph type="body" idx="4294967295"/>
          </p:nvPr>
        </p:nvSpPr>
        <p:spPr/>
        <p:txBody>
          <a:bodyPr/>
          <a:lstStyle/>
          <a:p>
            <a:pPr algn="l"/>
            <a:r>
              <a:rPr lang="zh-CN" altLang="en-US" sz="900" b="0" i="0" kern="1200" dirty="0" smtClean="0">
                <a:solidFill>
                  <a:schemeClr val="tx1"/>
                </a:solidFill>
                <a:effectLst/>
                <a:latin typeface="+mn-lt"/>
                <a:ea typeface="+mn-ea"/>
                <a:cs typeface="+mn-cs"/>
              </a:rPr>
              <a:t>用卷积和对图像进行扫描，每一个卷积和会生成一个扫描的</a:t>
            </a:r>
            <a:r>
              <a:rPr lang="zh-TW" altLang="en-US" sz="900" b="0" i="0" kern="1200" dirty="0" smtClean="0">
                <a:solidFill>
                  <a:schemeClr val="tx1"/>
                </a:solidFill>
                <a:effectLst/>
                <a:latin typeface="+mn-lt"/>
                <a:ea typeface="+mn-ea"/>
                <a:cs typeface="+mn-cs"/>
              </a:rPr>
              <a:t>響應</a:t>
            </a:r>
            <a:r>
              <a:rPr lang="zh-CN" altLang="en-US" sz="900" b="0" i="0" kern="1200" dirty="0" smtClean="0">
                <a:solidFill>
                  <a:schemeClr val="tx1"/>
                </a:solidFill>
                <a:effectLst/>
                <a:latin typeface="+mn-lt"/>
                <a:ea typeface="+mn-ea"/>
                <a:cs typeface="+mn-cs"/>
              </a:rPr>
              <a:t>图，我们叫</a:t>
            </a:r>
            <a:r>
              <a:rPr lang="en-US" altLang="zh-CN" sz="900" b="0" i="0" kern="1200" dirty="0" smtClean="0">
                <a:solidFill>
                  <a:schemeClr val="tx1"/>
                </a:solidFill>
                <a:effectLst/>
                <a:latin typeface="+mn-lt"/>
                <a:ea typeface="+mn-ea"/>
                <a:cs typeface="+mn-cs"/>
              </a:rPr>
              <a:t>response map</a:t>
            </a:r>
            <a:r>
              <a:rPr lang="zh-CN" altLang="en-US" sz="900" b="0" i="0" kern="1200" dirty="0" smtClean="0">
                <a:solidFill>
                  <a:schemeClr val="tx1"/>
                </a:solidFill>
                <a:effectLst/>
                <a:latin typeface="+mn-lt"/>
                <a:ea typeface="+mn-ea"/>
                <a:cs typeface="+mn-cs"/>
              </a:rPr>
              <a:t>，或者叫</a:t>
            </a:r>
            <a:r>
              <a:rPr lang="en-US" altLang="zh-CN" sz="900" b="0" i="0" kern="1200" dirty="0" smtClean="0">
                <a:solidFill>
                  <a:schemeClr val="tx1"/>
                </a:solidFill>
                <a:effectLst/>
                <a:latin typeface="+mn-lt"/>
                <a:ea typeface="+mn-ea"/>
                <a:cs typeface="+mn-cs"/>
              </a:rPr>
              <a:t>feature map</a:t>
            </a:r>
            <a:r>
              <a:rPr lang="zh-CN" altLang="en-US" sz="900" b="0" i="0" kern="1200" dirty="0" smtClean="0">
                <a:solidFill>
                  <a:schemeClr val="tx1"/>
                </a:solidFill>
                <a:effectLst/>
                <a:latin typeface="+mn-lt"/>
                <a:ea typeface="+mn-ea"/>
                <a:cs typeface="+mn-cs"/>
              </a:rPr>
              <a:t>。如果有多个卷积和，就有多个</a:t>
            </a:r>
            <a:r>
              <a:rPr lang="en-US" altLang="zh-CN" sz="900" b="0" i="0" kern="1200" dirty="0" smtClean="0">
                <a:solidFill>
                  <a:schemeClr val="tx1"/>
                </a:solidFill>
                <a:effectLst/>
                <a:latin typeface="+mn-lt"/>
                <a:ea typeface="+mn-ea"/>
                <a:cs typeface="+mn-cs"/>
              </a:rPr>
              <a:t>feature map</a:t>
            </a:r>
            <a:r>
              <a:rPr lang="zh-CN" altLang="en-US" sz="900" b="0" i="0" kern="1200" dirty="0" smtClean="0">
                <a:solidFill>
                  <a:schemeClr val="tx1"/>
                </a:solidFill>
                <a:effectLst/>
                <a:latin typeface="+mn-lt"/>
                <a:ea typeface="+mn-ea"/>
                <a:cs typeface="+mn-cs"/>
              </a:rPr>
              <a:t>。</a:t>
            </a:r>
            <a:endParaRPr lang="en-US" altLang="zh-CN" sz="900" b="0" i="0" kern="1200" dirty="0" smtClean="0">
              <a:solidFill>
                <a:schemeClr val="tx1"/>
              </a:solidFill>
              <a:effectLst/>
              <a:latin typeface="+mn-lt"/>
              <a:ea typeface="+mn-ea"/>
              <a:cs typeface="+mn-cs"/>
            </a:endParaRPr>
          </a:p>
          <a:p>
            <a:pPr algn="l"/>
            <a:r>
              <a:rPr lang="zh-TW" altLang="en-US" sz="900" b="0" i="0" kern="1200" dirty="0" smtClean="0">
                <a:solidFill>
                  <a:schemeClr val="tx1"/>
                </a:solidFill>
                <a:effectLst/>
                <a:latin typeface="+mn-lt"/>
                <a:ea typeface="+mn-ea"/>
                <a:cs typeface="+mn-cs"/>
              </a:rPr>
              <a:t>如果有一張</a:t>
            </a:r>
            <a:r>
              <a:rPr lang="en-US" altLang="zh-TW" sz="900" b="0" i="0" kern="1200" dirty="0" smtClean="0">
                <a:solidFill>
                  <a:schemeClr val="tx1"/>
                </a:solidFill>
                <a:effectLst/>
                <a:latin typeface="+mn-lt"/>
                <a:ea typeface="+mn-ea"/>
                <a:cs typeface="+mn-cs"/>
              </a:rPr>
              <a:t>100X100</a:t>
            </a:r>
            <a:r>
              <a:rPr lang="zh-TW" altLang="en-US" sz="900" b="0" i="0" kern="1200" dirty="0" smtClean="0">
                <a:solidFill>
                  <a:schemeClr val="tx1"/>
                </a:solidFill>
                <a:effectLst/>
                <a:latin typeface="+mn-lt"/>
                <a:ea typeface="+mn-ea"/>
                <a:cs typeface="+mn-cs"/>
              </a:rPr>
              <a:t>大小的彩色圖片，每個</a:t>
            </a:r>
            <a:r>
              <a:rPr lang="en-US" altLang="zh-TW" sz="900" b="0" i="0" kern="1200" dirty="0" smtClean="0">
                <a:solidFill>
                  <a:schemeClr val="tx1"/>
                </a:solidFill>
                <a:effectLst/>
                <a:latin typeface="+mn-lt"/>
                <a:ea typeface="+mn-ea"/>
                <a:cs typeface="+mn-cs"/>
              </a:rPr>
              <a:t>pixel</a:t>
            </a:r>
            <a:r>
              <a:rPr lang="zh-TW" altLang="en-US" sz="900" b="0" i="0" kern="1200" dirty="0" smtClean="0">
                <a:solidFill>
                  <a:schemeClr val="tx1"/>
                </a:solidFill>
                <a:effectLst/>
                <a:latin typeface="+mn-lt"/>
                <a:ea typeface="+mn-ea"/>
                <a:cs typeface="+mn-cs"/>
              </a:rPr>
              <a:t>有</a:t>
            </a:r>
            <a:r>
              <a:rPr lang="en-US" altLang="zh-TW" sz="900" b="0" i="0" kern="1200" dirty="0" smtClean="0">
                <a:solidFill>
                  <a:schemeClr val="tx1"/>
                </a:solidFill>
                <a:effectLst/>
                <a:latin typeface="+mn-lt"/>
                <a:ea typeface="+mn-ea"/>
                <a:cs typeface="+mn-cs"/>
              </a:rPr>
              <a:t>RGB</a:t>
            </a:r>
            <a:r>
              <a:rPr lang="zh-TW" altLang="en-US" sz="900" b="0" i="0" kern="1200" dirty="0" smtClean="0">
                <a:solidFill>
                  <a:schemeClr val="tx1"/>
                </a:solidFill>
                <a:effectLst/>
                <a:latin typeface="+mn-lt"/>
                <a:ea typeface="+mn-ea"/>
                <a:cs typeface="+mn-cs"/>
              </a:rPr>
              <a:t>，三個</a:t>
            </a:r>
            <a:r>
              <a:rPr lang="en-US" altLang="zh-TW" sz="900" b="0" i="0" kern="1200" dirty="0" smtClean="0">
                <a:solidFill>
                  <a:schemeClr val="tx1"/>
                </a:solidFill>
                <a:effectLst/>
                <a:latin typeface="+mn-lt"/>
                <a:ea typeface="+mn-ea"/>
                <a:cs typeface="+mn-cs"/>
              </a:rPr>
              <a:t>Channel</a:t>
            </a:r>
            <a:r>
              <a:rPr lang="zh-TW" altLang="en-US" sz="900" b="0" i="0" kern="1200" dirty="0" smtClean="0">
                <a:solidFill>
                  <a:schemeClr val="tx1"/>
                </a:solidFill>
                <a:effectLst/>
                <a:latin typeface="+mn-lt"/>
                <a:ea typeface="+mn-ea"/>
                <a:cs typeface="+mn-cs"/>
              </a:rPr>
              <a:t>，將整張圖片的向量攤平後共有</a:t>
            </a:r>
            <a:r>
              <a:rPr lang="en-US" altLang="zh-TW" sz="900" b="0" i="0" kern="1200" dirty="0" smtClean="0">
                <a:solidFill>
                  <a:schemeClr val="tx1"/>
                </a:solidFill>
                <a:effectLst/>
                <a:latin typeface="+mn-lt"/>
                <a:ea typeface="+mn-ea"/>
                <a:cs typeface="+mn-cs"/>
              </a:rPr>
              <a:t>30000</a:t>
            </a:r>
            <a:r>
              <a:rPr lang="zh-TW" altLang="en-US" sz="900" b="0" i="0" kern="1200" dirty="0" smtClean="0">
                <a:solidFill>
                  <a:schemeClr val="tx1"/>
                </a:solidFill>
                <a:effectLst/>
                <a:latin typeface="+mn-lt"/>
                <a:ea typeface="+mn-ea"/>
                <a:cs typeface="+mn-cs"/>
              </a:rPr>
              <a:t>個維度</a:t>
            </a:r>
            <a:r>
              <a:rPr lang="zh-CN" altLang="en-US" sz="900" b="0" i="0" kern="1200" dirty="0" smtClean="0">
                <a:solidFill>
                  <a:schemeClr val="tx1"/>
                </a:solidFill>
                <a:effectLst/>
                <a:latin typeface="+mn-lt"/>
                <a:ea typeface="+mn-ea"/>
                <a:cs typeface="+mn-cs"/>
              </a:rPr>
              <a:t>，</a:t>
            </a:r>
            <a:r>
              <a:rPr lang="zh-TW" altLang="en-US" sz="900" b="0" i="0" kern="1200" dirty="0" smtClean="0">
                <a:solidFill>
                  <a:schemeClr val="tx1"/>
                </a:solidFill>
                <a:effectLst/>
                <a:latin typeface="+mn-lt"/>
                <a:ea typeface="+mn-ea"/>
                <a:cs typeface="+mn-cs"/>
              </a:rPr>
              <a:t>當影像在處裡的時候往往會有太多參數，但影像要很多</a:t>
            </a:r>
            <a:r>
              <a:rPr lang="en-US" altLang="zh-TW" sz="900" b="0" i="0" kern="1200" dirty="0" smtClean="0">
                <a:solidFill>
                  <a:schemeClr val="tx1"/>
                </a:solidFill>
                <a:effectLst/>
                <a:latin typeface="+mn-lt"/>
                <a:ea typeface="+mn-ea"/>
                <a:cs typeface="+mn-cs"/>
              </a:rPr>
              <a:t>pixel</a:t>
            </a:r>
            <a:r>
              <a:rPr lang="zh-TW" altLang="en-US" sz="900" b="0" i="0" kern="1200" dirty="0" smtClean="0">
                <a:solidFill>
                  <a:schemeClr val="tx1"/>
                </a:solidFill>
                <a:effectLst/>
                <a:latin typeface="+mn-lt"/>
                <a:ea typeface="+mn-ea"/>
                <a:cs typeface="+mn-cs"/>
              </a:rPr>
              <a:t>再一起才有意義，所以我們可以把一些參數濾掉，用較少的參數來做。</a:t>
            </a:r>
            <a:endParaRPr lang="en-US" altLang="zh-CN" sz="900" dirty="0">
              <a:solidFill>
                <a:srgbClr val="00A4E3"/>
              </a:solidFill>
              <a:latin typeface="微软雅黑" panose="020B0503020204020204" pitchFamily="34" charset="-122"/>
              <a:ea typeface="微软雅黑" panose="020B0503020204020204" pitchFamily="34" charset="-122"/>
            </a:endParaRPr>
          </a:p>
        </p:txBody>
      </p:sp>
      <p:sp>
        <p:nvSpPr>
          <p:cNvPr id="2150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6345D3C-23C6-432D-BC9E-8B62E4F27DC8}" type="slidenum">
              <a:rPr altLang="en-US"/>
              <a:pPr/>
              <a:t>5</a:t>
            </a:fld>
            <a:endParaRPr lang="zh-CN" altLang="en-US"/>
          </a:p>
        </p:txBody>
      </p:sp>
    </p:spTree>
    <p:extLst>
      <p:ext uri="{BB962C8B-B14F-4D97-AF65-F5344CB8AC3E}">
        <p14:creationId xmlns:p14="http://schemas.microsoft.com/office/powerpoint/2010/main" val="661339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1507" name="备注占位符 2"/>
          <p:cNvSpPr>
            <a:spLocks noGrp="1" noChangeArrowheads="1"/>
          </p:cNvSpPr>
          <p:nvPr>
            <p:ph type="body" idx="4294967295"/>
          </p:nvPr>
        </p:nvSpPr>
        <p:spPr/>
        <p:txBody>
          <a:bodyPr/>
          <a:lstStyle/>
          <a:p>
            <a:pPr algn="l"/>
            <a:r>
              <a:rPr lang="zh-TW" altLang="en-US" sz="900" b="0" i="0" kern="1200" dirty="0" smtClean="0">
                <a:solidFill>
                  <a:schemeClr val="tx1"/>
                </a:solidFill>
                <a:effectLst/>
                <a:latin typeface="+mn-lt"/>
                <a:ea typeface="+mn-ea"/>
                <a:cs typeface="+mn-cs"/>
              </a:rPr>
              <a:t>例如我們只要看圖片中小塊的區域，偵測到不同的陰影或顏色，就可以知道這塊區域是有異常的</a:t>
            </a:r>
            <a:r>
              <a:rPr lang="en-US" altLang="zh-TW" sz="900" b="0" i="0" kern="1200" dirty="0" smtClean="0">
                <a:solidFill>
                  <a:schemeClr val="tx1"/>
                </a:solidFill>
                <a:effectLst/>
                <a:latin typeface="+mn-lt"/>
                <a:ea typeface="+mn-ea"/>
                <a:cs typeface="+mn-cs"/>
              </a:rPr>
              <a:t>!</a:t>
            </a:r>
            <a:endParaRPr lang="en-US" altLang="zh-CN" sz="900" dirty="0">
              <a:solidFill>
                <a:srgbClr val="00A4E3"/>
              </a:solidFill>
              <a:latin typeface="微软雅黑" panose="020B0503020204020204" pitchFamily="34" charset="-122"/>
              <a:ea typeface="微软雅黑" panose="020B0503020204020204" pitchFamily="34" charset="-122"/>
            </a:endParaRPr>
          </a:p>
        </p:txBody>
      </p:sp>
      <p:sp>
        <p:nvSpPr>
          <p:cNvPr id="2150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6345D3C-23C6-432D-BC9E-8B62E4F27DC8}" type="slidenum">
              <a:rPr altLang="en-US"/>
              <a:pPr/>
              <a:t>6</a:t>
            </a:fld>
            <a:endParaRPr lang="zh-CN" altLang="en-US"/>
          </a:p>
        </p:txBody>
      </p:sp>
    </p:spTree>
    <p:extLst>
      <p:ext uri="{BB962C8B-B14F-4D97-AF65-F5344CB8AC3E}">
        <p14:creationId xmlns:p14="http://schemas.microsoft.com/office/powerpoint/2010/main" val="3689299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1507" name="备注占位符 2"/>
          <p:cNvSpPr>
            <a:spLocks noGrp="1" noChangeArrowheads="1"/>
          </p:cNvSpPr>
          <p:nvPr>
            <p:ph type="body" idx="4294967295"/>
          </p:nvPr>
        </p:nvSpPr>
        <p:spPr/>
        <p:txBody>
          <a:bodyPr/>
          <a:lstStyle/>
          <a:p>
            <a:pPr algn="l"/>
            <a:r>
              <a:rPr lang="zh-TW" altLang="en-US" sz="900" dirty="0" smtClean="0">
                <a:solidFill>
                  <a:srgbClr val="00A4E3"/>
                </a:solidFill>
                <a:latin typeface="微软雅黑" panose="020B0503020204020204" pitchFamily="34" charset="-122"/>
                <a:ea typeface="微软雅黑" panose="020B0503020204020204" pitchFamily="34" charset="-122"/>
              </a:rPr>
              <a:t>類似的圖案出現在不同的地區，他們所做的事情是一樣的，而參數也可共同使用</a:t>
            </a:r>
            <a:endParaRPr lang="en-US" altLang="zh-CN" sz="900" dirty="0">
              <a:solidFill>
                <a:srgbClr val="00A4E3"/>
              </a:solidFill>
              <a:latin typeface="微软雅黑" panose="020B0503020204020204" pitchFamily="34" charset="-122"/>
              <a:ea typeface="微软雅黑" panose="020B0503020204020204" pitchFamily="34" charset="-122"/>
            </a:endParaRPr>
          </a:p>
        </p:txBody>
      </p:sp>
      <p:sp>
        <p:nvSpPr>
          <p:cNvPr id="2150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6345D3C-23C6-432D-BC9E-8B62E4F27DC8}" type="slidenum">
              <a:rPr altLang="en-US"/>
              <a:pPr/>
              <a:t>7</a:t>
            </a:fld>
            <a:endParaRPr lang="zh-CN" altLang="en-US"/>
          </a:p>
        </p:txBody>
      </p:sp>
    </p:spTree>
    <p:extLst>
      <p:ext uri="{BB962C8B-B14F-4D97-AF65-F5344CB8AC3E}">
        <p14:creationId xmlns:p14="http://schemas.microsoft.com/office/powerpoint/2010/main" val="307967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1507" name="备注占位符 2"/>
          <p:cNvSpPr>
            <a:spLocks noGrp="1" noChangeArrowheads="1"/>
          </p:cNvSpPr>
          <p:nvPr>
            <p:ph type="body" idx="4294967295"/>
          </p:nvPr>
        </p:nvSpPr>
        <p:spPr/>
        <p:txBody>
          <a:bodyPr/>
          <a:lstStyle/>
          <a:p>
            <a:pPr algn="l"/>
            <a:r>
              <a:rPr lang="zh-TW" altLang="en-US" sz="900" dirty="0" smtClean="0">
                <a:solidFill>
                  <a:srgbClr val="00A4E3"/>
                </a:solidFill>
                <a:latin typeface="微软雅黑" panose="020B0503020204020204" pitchFamily="34" charset="-122"/>
                <a:ea typeface="微软雅黑" panose="020B0503020204020204" pitchFamily="34" charset="-122"/>
              </a:rPr>
              <a:t>在卷積神經網路中除了捲積層還有叫做池化層的結構，池化層作用是對一個小區域內求平均或求最大值。</a:t>
            </a:r>
            <a:endParaRPr lang="en-US" altLang="zh-TW" sz="900" dirty="0" smtClean="0">
              <a:solidFill>
                <a:srgbClr val="00A4E3"/>
              </a:solidFill>
              <a:latin typeface="微软雅黑" panose="020B0503020204020204" pitchFamily="34" charset="-122"/>
              <a:ea typeface="微软雅黑" panose="020B0503020204020204" pitchFamily="34" charset="-122"/>
            </a:endParaRPr>
          </a:p>
          <a:p>
            <a:pPr algn="l"/>
            <a:endParaRPr lang="en-US" altLang="zh-TW" sz="900" dirty="0" smtClean="0">
              <a:solidFill>
                <a:srgbClr val="00A4E3"/>
              </a:solidFill>
              <a:latin typeface="微软雅黑" panose="020B0503020204020204" pitchFamily="34" charset="-122"/>
              <a:ea typeface="微软雅黑" panose="020B0503020204020204" pitchFamily="34" charset="-122"/>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TW" altLang="en-US" sz="900" dirty="0" smtClean="0">
                <a:solidFill>
                  <a:srgbClr val="00A4E3"/>
                </a:solidFill>
                <a:latin typeface="微软雅黑" panose="020B0503020204020204" pitchFamily="34" charset="-122"/>
                <a:ea typeface="微软雅黑" panose="020B0503020204020204" pitchFamily="34" charset="-122"/>
              </a:rPr>
              <a:t>常用的</a:t>
            </a:r>
            <a:r>
              <a:rPr lang="en-US" altLang="zh-TW" sz="900" dirty="0" err="1" smtClean="0">
                <a:solidFill>
                  <a:srgbClr val="00A4E3"/>
                </a:solidFill>
                <a:latin typeface="微软雅黑" panose="020B0503020204020204" pitchFamily="34" charset="-122"/>
                <a:ea typeface="微软雅黑" panose="020B0503020204020204" pitchFamily="34" charset="-122"/>
              </a:rPr>
              <a:t>Max_Pooling</a:t>
            </a:r>
            <a:r>
              <a:rPr lang="zh-TW" altLang="en-US" sz="900" dirty="0" smtClean="0">
                <a:solidFill>
                  <a:srgbClr val="00A4E3"/>
                </a:solidFill>
                <a:latin typeface="微软雅黑" panose="020B0503020204020204" pitchFamily="34" charset="-122"/>
                <a:ea typeface="微软雅黑" panose="020B0503020204020204" pitchFamily="34" charset="-122"/>
              </a:rPr>
              <a:t>大小為</a:t>
            </a:r>
            <a:r>
              <a:rPr lang="en-US" altLang="zh-TW" sz="900" dirty="0" smtClean="0">
                <a:solidFill>
                  <a:srgbClr val="00A4E3"/>
                </a:solidFill>
                <a:latin typeface="微软雅黑" panose="020B0503020204020204" pitchFamily="34" charset="-122"/>
                <a:ea typeface="微软雅黑" panose="020B0503020204020204" pitchFamily="34" charset="-122"/>
              </a:rPr>
              <a:t>(2,2)</a:t>
            </a:r>
            <a:r>
              <a:rPr lang="zh-TW" altLang="en-US" sz="900" dirty="0" smtClean="0">
                <a:solidFill>
                  <a:srgbClr val="00A4E3"/>
                </a:solidFill>
                <a:latin typeface="微软雅黑" panose="020B0503020204020204" pitchFamily="34" charset="-122"/>
                <a:ea typeface="微软雅黑" panose="020B0503020204020204" pitchFamily="34" charset="-122"/>
              </a:rPr>
              <a:t>縮小圖片一半的尺寸並減少</a:t>
            </a:r>
            <a:r>
              <a:rPr lang="en-US" altLang="zh-TW" sz="900" dirty="0" smtClean="0">
                <a:solidFill>
                  <a:srgbClr val="00A4E3"/>
                </a:solidFill>
                <a:latin typeface="微软雅黑" panose="020B0503020204020204" pitchFamily="34" charset="-122"/>
                <a:ea typeface="微软雅黑" panose="020B0503020204020204" pitchFamily="34" charset="-122"/>
              </a:rPr>
              <a:t>75%</a:t>
            </a:r>
            <a:r>
              <a:rPr lang="zh-TW" altLang="en-US" sz="900" dirty="0" smtClean="0">
                <a:solidFill>
                  <a:srgbClr val="00A4E3"/>
                </a:solidFill>
                <a:latin typeface="微软雅黑" panose="020B0503020204020204" pitchFamily="34" charset="-122"/>
                <a:ea typeface="微软雅黑" panose="020B0503020204020204" pitchFamily="34" charset="-122"/>
              </a:rPr>
              <a:t>的運算量，可以看出池化層減少了像素的參數數量，保留了所有重要的特徵，也避免了</a:t>
            </a:r>
            <a:r>
              <a:rPr lang="en-US" altLang="zh-TW" sz="900" dirty="0" smtClean="0">
                <a:solidFill>
                  <a:srgbClr val="00A4E3"/>
                </a:solidFill>
                <a:latin typeface="微软雅黑" panose="020B0503020204020204" pitchFamily="34" charset="-122"/>
                <a:ea typeface="微软雅黑" panose="020B0503020204020204" pitchFamily="34" charset="-122"/>
              </a:rPr>
              <a:t>Over-fitting</a:t>
            </a:r>
            <a:r>
              <a:rPr lang="zh-TW" altLang="en-US" sz="900" dirty="0" smtClean="0">
                <a:solidFill>
                  <a:srgbClr val="00A4E3"/>
                </a:solidFill>
                <a:latin typeface="微软雅黑" panose="020B0503020204020204" pitchFamily="34" charset="-122"/>
                <a:ea typeface="微软雅黑" panose="020B0503020204020204" pitchFamily="34" charset="-122"/>
              </a:rPr>
              <a:t>過擬合的狀況 。</a:t>
            </a:r>
            <a:endParaRPr lang="en-US" altLang="zh-TW" sz="900" dirty="0" smtClean="0">
              <a:solidFill>
                <a:srgbClr val="00A4E3"/>
              </a:solidFill>
              <a:latin typeface="微软雅黑" panose="020B0503020204020204" pitchFamily="34" charset="-122"/>
              <a:ea typeface="微软雅黑" panose="020B0503020204020204" pitchFamily="34" charset="-122"/>
            </a:endParaRPr>
          </a:p>
        </p:txBody>
      </p:sp>
      <p:sp>
        <p:nvSpPr>
          <p:cNvPr id="2150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6345D3C-23C6-432D-BC9E-8B62E4F27DC8}" type="slidenum">
              <a:rPr altLang="en-US"/>
              <a:pPr/>
              <a:t>8</a:t>
            </a:fld>
            <a:endParaRPr lang="zh-CN" altLang="en-US"/>
          </a:p>
        </p:txBody>
      </p:sp>
    </p:spTree>
    <p:extLst>
      <p:ext uri="{BB962C8B-B14F-4D97-AF65-F5344CB8AC3E}">
        <p14:creationId xmlns:p14="http://schemas.microsoft.com/office/powerpoint/2010/main" val="1783780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1507" name="备注占位符 2"/>
          <p:cNvSpPr>
            <a:spLocks noGrp="1" noChangeArrowheads="1"/>
          </p:cNvSpPr>
          <p:nvPr>
            <p:ph type="body" idx="4294967295"/>
          </p:nvPr>
        </p:nvSpPr>
        <p:spPr/>
        <p:txBody>
          <a:bodyPr/>
          <a:lstStyle/>
          <a:p>
            <a:pPr algn="l"/>
            <a:r>
              <a:rPr lang="zh-TW" altLang="en-US" sz="900" dirty="0" smtClean="0">
                <a:solidFill>
                  <a:srgbClr val="00A4E3"/>
                </a:solidFill>
                <a:latin typeface="微软雅黑" panose="020B0503020204020204" pitchFamily="34" charset="-122"/>
                <a:ea typeface="微软雅黑" panose="020B0503020204020204" pitchFamily="34" charset="-122"/>
              </a:rPr>
              <a:t>一張高解析度的影像，經過池化可以變成較小的圖，影像中的資訊不會受到影響，所以可以透過池化來減少訓練神經網路需要的參數數量，增加效率。</a:t>
            </a:r>
            <a:endParaRPr lang="en-US" altLang="zh-TW" sz="900" dirty="0" smtClean="0">
              <a:solidFill>
                <a:srgbClr val="00A4E3"/>
              </a:solidFill>
              <a:latin typeface="微软雅黑" panose="020B0503020204020204" pitchFamily="34" charset="-122"/>
              <a:ea typeface="微软雅黑" panose="020B0503020204020204" pitchFamily="34" charset="-122"/>
            </a:endParaRPr>
          </a:p>
        </p:txBody>
      </p:sp>
      <p:sp>
        <p:nvSpPr>
          <p:cNvPr id="2150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6345D3C-23C6-432D-BC9E-8B62E4F27DC8}" type="slidenum">
              <a:rPr altLang="en-US"/>
              <a:pPr/>
              <a:t>9</a:t>
            </a:fld>
            <a:endParaRPr lang="zh-CN" altLang="en-US"/>
          </a:p>
        </p:txBody>
      </p:sp>
    </p:spTree>
    <p:extLst>
      <p:ext uri="{BB962C8B-B14F-4D97-AF65-F5344CB8AC3E}">
        <p14:creationId xmlns:p14="http://schemas.microsoft.com/office/powerpoint/2010/main" val="38006882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3E156C02-6AC0-4150-BF14-3C2902387D77}" type="datetimeFigureOut">
              <a:rPr lang="zh-CN" altLang="en-US"/>
              <a:pPr>
                <a:defRPr/>
              </a:pPr>
              <a:t>2018/11/27</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287B9ED6-FA7E-4333-AD61-EE26BDBEFB97}" type="slidenum">
              <a:rPr altLang="en-US"/>
              <a:pPr/>
              <a:t>‹#›</a:t>
            </a:fld>
            <a:endParaRPr lang="zh-CN" altLang="en-US"/>
          </a:p>
        </p:txBody>
      </p:sp>
    </p:spTree>
    <p:extLst>
      <p:ext uri="{BB962C8B-B14F-4D97-AF65-F5344CB8AC3E}">
        <p14:creationId xmlns:p14="http://schemas.microsoft.com/office/powerpoint/2010/main" val="5463495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0000" y="336021"/>
            <a:ext cx="2903097" cy="1176073"/>
          </a:xfrm>
        </p:spPr>
        <p:txBody>
          <a:bodyPr anchor="b"/>
          <a:lstStyle>
            <a:lvl1pPr>
              <a:defRPr sz="2352"/>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26650" y="725712"/>
            <a:ext cx="4556820" cy="3581889"/>
          </a:xfrm>
        </p:spPr>
        <p:txBody>
          <a:bodyPr/>
          <a:lstStyle>
            <a:lvl1pPr>
              <a:defRPr sz="2352"/>
            </a:lvl1pPr>
            <a:lvl2pPr>
              <a:defRPr sz="2058"/>
            </a:lvl2pPr>
            <a:lvl3pPr>
              <a:defRPr sz="1764"/>
            </a:lvl3pPr>
            <a:lvl4pPr>
              <a:defRPr sz="1470"/>
            </a:lvl4pPr>
            <a:lvl5pPr>
              <a:defRPr sz="1470"/>
            </a:lvl5pPr>
            <a:lvl6pPr>
              <a:defRPr sz="1470"/>
            </a:lvl6pPr>
            <a:lvl7pPr>
              <a:defRPr sz="1470"/>
            </a:lvl7pPr>
            <a:lvl8pPr>
              <a:defRPr sz="1470"/>
            </a:lvl8pPr>
            <a:lvl9pPr>
              <a:defRPr sz="147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20000" y="1512094"/>
            <a:ext cx="2903097" cy="2801341"/>
          </a:xfrm>
        </p:spPr>
        <p:txBody>
          <a:bodyPr/>
          <a:lstStyle>
            <a:lvl1pPr marL="0" indent="0">
              <a:buNone/>
              <a:defRPr sz="1176"/>
            </a:lvl1pPr>
            <a:lvl2pPr marL="336042" indent="0">
              <a:buNone/>
              <a:defRPr sz="1029"/>
            </a:lvl2pPr>
            <a:lvl3pPr marL="672084" indent="0">
              <a:buNone/>
              <a:defRPr sz="882"/>
            </a:lvl3pPr>
            <a:lvl4pPr marL="1008126" indent="0">
              <a:buNone/>
              <a:defRPr sz="735"/>
            </a:lvl4pPr>
            <a:lvl5pPr marL="1344168" indent="0">
              <a:buNone/>
              <a:defRPr sz="735"/>
            </a:lvl5pPr>
            <a:lvl6pPr marL="1680210" indent="0">
              <a:buNone/>
              <a:defRPr sz="735"/>
            </a:lvl6pPr>
            <a:lvl7pPr marL="2016252" indent="0">
              <a:buNone/>
              <a:defRPr sz="735"/>
            </a:lvl7pPr>
            <a:lvl8pPr marL="2352294" indent="0">
              <a:buNone/>
              <a:defRPr sz="735"/>
            </a:lvl8pPr>
            <a:lvl9pPr marL="2688336" indent="0">
              <a:buNone/>
              <a:defRPr sz="735"/>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2018/11/27</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284374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0000" y="336021"/>
            <a:ext cx="2903097" cy="1176073"/>
          </a:xfrm>
        </p:spPr>
        <p:txBody>
          <a:bodyPr anchor="b"/>
          <a:lstStyle>
            <a:lvl1pPr>
              <a:defRPr sz="2352"/>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26650" y="725712"/>
            <a:ext cx="4556820" cy="3581889"/>
          </a:xfrm>
        </p:spPr>
        <p:txBody>
          <a:bodyPr anchor="t"/>
          <a:lstStyle>
            <a:lvl1pPr marL="0" indent="0">
              <a:buNone/>
              <a:defRPr sz="2352"/>
            </a:lvl1pPr>
            <a:lvl2pPr marL="336042" indent="0">
              <a:buNone/>
              <a:defRPr sz="2058"/>
            </a:lvl2pPr>
            <a:lvl3pPr marL="672084" indent="0">
              <a:buNone/>
              <a:defRPr sz="1764"/>
            </a:lvl3pPr>
            <a:lvl4pPr marL="1008126" indent="0">
              <a:buNone/>
              <a:defRPr sz="1470"/>
            </a:lvl4pPr>
            <a:lvl5pPr marL="1344168" indent="0">
              <a:buNone/>
              <a:defRPr sz="1470"/>
            </a:lvl5pPr>
            <a:lvl6pPr marL="1680210" indent="0">
              <a:buNone/>
              <a:defRPr sz="1470"/>
            </a:lvl6pPr>
            <a:lvl7pPr marL="2016252" indent="0">
              <a:buNone/>
              <a:defRPr sz="1470"/>
            </a:lvl7pPr>
            <a:lvl8pPr marL="2352294" indent="0">
              <a:buNone/>
              <a:defRPr sz="1470"/>
            </a:lvl8pPr>
            <a:lvl9pPr marL="2688336" indent="0">
              <a:buNone/>
              <a:defRPr sz="147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0000" y="1512094"/>
            <a:ext cx="2903097" cy="2801341"/>
          </a:xfrm>
        </p:spPr>
        <p:txBody>
          <a:bodyPr/>
          <a:lstStyle>
            <a:lvl1pPr marL="0" indent="0">
              <a:buNone/>
              <a:defRPr sz="1176"/>
            </a:lvl1pPr>
            <a:lvl2pPr marL="336042" indent="0">
              <a:buNone/>
              <a:defRPr sz="1029"/>
            </a:lvl2pPr>
            <a:lvl3pPr marL="672084" indent="0">
              <a:buNone/>
              <a:defRPr sz="882"/>
            </a:lvl3pPr>
            <a:lvl4pPr marL="1008126" indent="0">
              <a:buNone/>
              <a:defRPr sz="735"/>
            </a:lvl4pPr>
            <a:lvl5pPr marL="1344168" indent="0">
              <a:buNone/>
              <a:defRPr sz="735"/>
            </a:lvl5pPr>
            <a:lvl6pPr marL="1680210" indent="0">
              <a:buNone/>
              <a:defRPr sz="735"/>
            </a:lvl6pPr>
            <a:lvl7pPr marL="2016252" indent="0">
              <a:buNone/>
              <a:defRPr sz="735"/>
            </a:lvl7pPr>
            <a:lvl8pPr marL="2352294" indent="0">
              <a:buNone/>
              <a:defRPr sz="735"/>
            </a:lvl8pPr>
            <a:lvl9pPr marL="2688336" indent="0">
              <a:buNone/>
              <a:defRPr sz="735"/>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2018/11/27</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89927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2018/11/27</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388053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41430" y="268350"/>
            <a:ext cx="1940868" cy="4271432"/>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18827" y="268350"/>
            <a:ext cx="5710089" cy="427143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2018/11/27</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232476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EE00D82-2001-449E-AD90-3BB6FC1EF930}" type="datetimeFigureOut">
              <a:rPr lang="zh-CN" altLang="en-US"/>
              <a:pPr>
                <a:defRPr/>
              </a:pPr>
              <a:t>2018/11/27</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CB47F294-569F-46BE-9414-D1C28A8AC9F5}" type="slidenum">
              <a:rPr altLang="en-US"/>
              <a:pPr/>
              <a:t>‹#›</a:t>
            </a:fld>
            <a:endParaRPr lang="zh-CN" altLang="en-US"/>
          </a:p>
        </p:txBody>
      </p:sp>
    </p:spTree>
    <p:extLst>
      <p:ext uri="{BB962C8B-B14F-4D97-AF65-F5344CB8AC3E}">
        <p14:creationId xmlns:p14="http://schemas.microsoft.com/office/powerpoint/2010/main" val="18462181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25141" y="824885"/>
            <a:ext cx="6750844" cy="1754776"/>
          </a:xfrm>
        </p:spPr>
        <p:txBody>
          <a:bodyPr anchor="b"/>
          <a:lstStyle>
            <a:lvl1pPr algn="ctr">
              <a:defRPr sz="441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25141" y="2647331"/>
            <a:ext cx="6750844" cy="1216909"/>
          </a:xfrm>
        </p:spPr>
        <p:txBody>
          <a:bodyPr/>
          <a:lstStyle>
            <a:lvl1pPr marL="0" indent="0" algn="ctr">
              <a:buNone/>
              <a:defRPr sz="1764"/>
            </a:lvl1pPr>
            <a:lvl2pPr marL="336042" indent="0" algn="ctr">
              <a:buNone/>
              <a:defRPr sz="1470"/>
            </a:lvl2pPr>
            <a:lvl3pPr marL="672084" indent="0" algn="ctr">
              <a:buNone/>
              <a:defRPr sz="1323"/>
            </a:lvl3pPr>
            <a:lvl4pPr marL="1008126" indent="0" algn="ctr">
              <a:buNone/>
              <a:defRPr sz="1176"/>
            </a:lvl4pPr>
            <a:lvl5pPr marL="1344168" indent="0" algn="ctr">
              <a:buNone/>
              <a:defRPr sz="1176"/>
            </a:lvl5pPr>
            <a:lvl6pPr marL="1680210" indent="0" algn="ctr">
              <a:buNone/>
              <a:defRPr sz="1176"/>
            </a:lvl6pPr>
            <a:lvl7pPr marL="2016252" indent="0" algn="ctr">
              <a:buNone/>
              <a:defRPr sz="1176"/>
            </a:lvl7pPr>
            <a:lvl8pPr marL="2352294" indent="0" algn="ctr">
              <a:buNone/>
              <a:defRPr sz="1176"/>
            </a:lvl8pPr>
            <a:lvl9pPr marL="2688336" indent="0" algn="ctr">
              <a:buNone/>
              <a:defRPr sz="1176"/>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2018/11/27</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552611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2018/11/27</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0190274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14139" y="1256579"/>
            <a:ext cx="7763470" cy="2096630"/>
          </a:xfrm>
        </p:spPr>
        <p:txBody>
          <a:bodyPr anchor="b"/>
          <a:lstStyle>
            <a:lvl1pPr>
              <a:defRPr sz="441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14139" y="3373044"/>
            <a:ext cx="7763470" cy="1102568"/>
          </a:xfrm>
        </p:spPr>
        <p:txBody>
          <a:bodyPr/>
          <a:lstStyle>
            <a:lvl1pPr marL="0" indent="0">
              <a:buNone/>
              <a:defRPr sz="1764">
                <a:solidFill>
                  <a:schemeClr val="tx1">
                    <a:tint val="75000"/>
                  </a:schemeClr>
                </a:solidFill>
              </a:defRPr>
            </a:lvl1pPr>
            <a:lvl2pPr marL="336042" indent="0">
              <a:buNone/>
              <a:defRPr sz="1470">
                <a:solidFill>
                  <a:schemeClr val="tx1">
                    <a:tint val="75000"/>
                  </a:schemeClr>
                </a:solidFill>
              </a:defRPr>
            </a:lvl2pPr>
            <a:lvl3pPr marL="672084" indent="0">
              <a:buNone/>
              <a:defRPr sz="1323">
                <a:solidFill>
                  <a:schemeClr val="tx1">
                    <a:tint val="75000"/>
                  </a:schemeClr>
                </a:solidFill>
              </a:defRPr>
            </a:lvl3pPr>
            <a:lvl4pPr marL="1008126" indent="0">
              <a:buNone/>
              <a:defRPr sz="1176">
                <a:solidFill>
                  <a:schemeClr val="tx1">
                    <a:tint val="75000"/>
                  </a:schemeClr>
                </a:solidFill>
              </a:defRPr>
            </a:lvl4pPr>
            <a:lvl5pPr marL="1344168" indent="0">
              <a:buNone/>
              <a:defRPr sz="1176">
                <a:solidFill>
                  <a:schemeClr val="tx1">
                    <a:tint val="75000"/>
                  </a:schemeClr>
                </a:solidFill>
              </a:defRPr>
            </a:lvl5pPr>
            <a:lvl6pPr marL="1680210" indent="0">
              <a:buNone/>
              <a:defRPr sz="1176">
                <a:solidFill>
                  <a:schemeClr val="tx1">
                    <a:tint val="75000"/>
                  </a:schemeClr>
                </a:solidFill>
              </a:defRPr>
            </a:lvl6pPr>
            <a:lvl7pPr marL="2016252" indent="0">
              <a:buNone/>
              <a:defRPr sz="1176">
                <a:solidFill>
                  <a:schemeClr val="tx1">
                    <a:tint val="75000"/>
                  </a:schemeClr>
                </a:solidFill>
              </a:defRPr>
            </a:lvl7pPr>
            <a:lvl8pPr marL="2352294" indent="0">
              <a:buNone/>
              <a:defRPr sz="1176">
                <a:solidFill>
                  <a:schemeClr val="tx1">
                    <a:tint val="75000"/>
                  </a:schemeClr>
                </a:solidFill>
              </a:defRPr>
            </a:lvl8pPr>
            <a:lvl9pPr marL="2688336" indent="0">
              <a:buNone/>
              <a:defRPr sz="1176">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2018/11/27</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997065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18827" y="1341750"/>
            <a:ext cx="3825478" cy="319803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556820" y="1341750"/>
            <a:ext cx="3825478" cy="319803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2018/11/27</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95312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0000" y="268350"/>
            <a:ext cx="7763470" cy="974228"/>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0000" y="1235577"/>
            <a:ext cx="3807897" cy="605537"/>
          </a:xfrm>
        </p:spPr>
        <p:txBody>
          <a:bodyPr anchor="b"/>
          <a:lstStyle>
            <a:lvl1pPr marL="0" indent="0">
              <a:buNone/>
              <a:defRPr sz="1764" b="1"/>
            </a:lvl1pPr>
            <a:lvl2pPr marL="336042" indent="0">
              <a:buNone/>
              <a:defRPr sz="1470" b="1"/>
            </a:lvl2pPr>
            <a:lvl3pPr marL="672084" indent="0">
              <a:buNone/>
              <a:defRPr sz="1323" b="1"/>
            </a:lvl3pPr>
            <a:lvl4pPr marL="1008126" indent="0">
              <a:buNone/>
              <a:defRPr sz="1176" b="1"/>
            </a:lvl4pPr>
            <a:lvl5pPr marL="1344168" indent="0">
              <a:buNone/>
              <a:defRPr sz="1176" b="1"/>
            </a:lvl5pPr>
            <a:lvl6pPr marL="1680210" indent="0">
              <a:buNone/>
              <a:defRPr sz="1176" b="1"/>
            </a:lvl6pPr>
            <a:lvl7pPr marL="2016252" indent="0">
              <a:buNone/>
              <a:defRPr sz="1176" b="1"/>
            </a:lvl7pPr>
            <a:lvl8pPr marL="2352294" indent="0">
              <a:buNone/>
              <a:defRPr sz="1176" b="1"/>
            </a:lvl8pPr>
            <a:lvl9pPr marL="2688336" indent="0">
              <a:buNone/>
              <a:defRPr sz="1176" b="1"/>
            </a:lvl9pPr>
          </a:lstStyle>
          <a:p>
            <a:pPr lvl="0"/>
            <a:r>
              <a:rPr lang="zh-CN" altLang="en-US" smtClean="0"/>
              <a:t>单击此处编辑母版文本样式</a:t>
            </a:r>
          </a:p>
        </p:txBody>
      </p:sp>
      <p:sp>
        <p:nvSpPr>
          <p:cNvPr id="4" name="Content Placeholder 3"/>
          <p:cNvSpPr>
            <a:spLocks noGrp="1"/>
          </p:cNvSpPr>
          <p:nvPr>
            <p:ph sz="half" idx="2"/>
          </p:nvPr>
        </p:nvSpPr>
        <p:spPr>
          <a:xfrm>
            <a:off x="620000" y="1841114"/>
            <a:ext cx="3807897" cy="270800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556819" y="1235577"/>
            <a:ext cx="3826651" cy="605537"/>
          </a:xfrm>
        </p:spPr>
        <p:txBody>
          <a:bodyPr anchor="b"/>
          <a:lstStyle>
            <a:lvl1pPr marL="0" indent="0">
              <a:buNone/>
              <a:defRPr sz="1764" b="1"/>
            </a:lvl1pPr>
            <a:lvl2pPr marL="336042" indent="0">
              <a:buNone/>
              <a:defRPr sz="1470" b="1"/>
            </a:lvl2pPr>
            <a:lvl3pPr marL="672084" indent="0">
              <a:buNone/>
              <a:defRPr sz="1323" b="1"/>
            </a:lvl3pPr>
            <a:lvl4pPr marL="1008126" indent="0">
              <a:buNone/>
              <a:defRPr sz="1176" b="1"/>
            </a:lvl4pPr>
            <a:lvl5pPr marL="1344168" indent="0">
              <a:buNone/>
              <a:defRPr sz="1176" b="1"/>
            </a:lvl5pPr>
            <a:lvl6pPr marL="1680210" indent="0">
              <a:buNone/>
              <a:defRPr sz="1176" b="1"/>
            </a:lvl6pPr>
            <a:lvl7pPr marL="2016252" indent="0">
              <a:buNone/>
              <a:defRPr sz="1176" b="1"/>
            </a:lvl7pPr>
            <a:lvl8pPr marL="2352294" indent="0">
              <a:buNone/>
              <a:defRPr sz="1176" b="1"/>
            </a:lvl8pPr>
            <a:lvl9pPr marL="2688336" indent="0">
              <a:buNone/>
              <a:defRPr sz="1176" b="1"/>
            </a:lvl9pPr>
          </a:lstStyle>
          <a:p>
            <a:pPr lvl="0"/>
            <a:r>
              <a:rPr lang="zh-CN" altLang="en-US" smtClean="0"/>
              <a:t>单击此处编辑母版文本样式</a:t>
            </a:r>
          </a:p>
        </p:txBody>
      </p:sp>
      <p:sp>
        <p:nvSpPr>
          <p:cNvPr id="6" name="Content Placeholder 5"/>
          <p:cNvSpPr>
            <a:spLocks noGrp="1"/>
          </p:cNvSpPr>
          <p:nvPr>
            <p:ph sz="quarter" idx="4"/>
          </p:nvPr>
        </p:nvSpPr>
        <p:spPr>
          <a:xfrm>
            <a:off x="4556819" y="1841114"/>
            <a:ext cx="3826651" cy="270800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2018/11/27</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313580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2018/11/27</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2230963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2018/11/27</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9531345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gradFill flip="none" rotWithShape="1">
          <a:gsLst>
            <a:gs pos="0">
              <a:srgbClr val="0D2A4D"/>
            </a:gs>
            <a:gs pos="97000">
              <a:srgbClr val="000F2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18967" y="268832"/>
            <a:ext cx="7763193" cy="973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3898" tIns="31949" rIns="63898" bIns="31949" numCol="1" anchor="ctr" anchorCtr="0" compatLnSpc="1">
            <a:prstTxWarp prst="textNoShape">
              <a:avLst/>
            </a:prstTxWarp>
          </a:bodyPr>
          <a:lstStyle/>
          <a:p>
            <a:pPr lvl="0"/>
            <a:r>
              <a:rPr lang="zh-CN" altLang="en-US" noProof="1"/>
              <a:t>单击此处编辑母版标题样式</a:t>
            </a:r>
            <a:endParaRPr lang="zh-CN" noProof="1"/>
          </a:p>
        </p:txBody>
      </p:sp>
      <p:sp>
        <p:nvSpPr>
          <p:cNvPr id="1027" name="Text Placeholder 2"/>
          <p:cNvSpPr>
            <a:spLocks noGrp="1"/>
          </p:cNvSpPr>
          <p:nvPr>
            <p:ph type="body" idx="1"/>
          </p:nvPr>
        </p:nvSpPr>
        <p:spPr bwMode="auto">
          <a:xfrm>
            <a:off x="618967" y="1341945"/>
            <a:ext cx="7763193" cy="3198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3898" tIns="31949" rIns="63898" bIns="31949" numCol="1" anchor="t" anchorCtr="0" compatLnSpc="1">
            <a:prstTxWarp prst="textNoShape">
              <a:avLst/>
            </a:prstTxWarp>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endParaRPr lang="zh-CN" noProof="1"/>
          </a:p>
        </p:txBody>
      </p:sp>
      <p:sp>
        <p:nvSpPr>
          <p:cNvPr id="4" name="Date Placeholder 3"/>
          <p:cNvSpPr>
            <a:spLocks noGrp="1"/>
          </p:cNvSpPr>
          <p:nvPr>
            <p:ph type="dt" sz="half" idx="2"/>
          </p:nvPr>
        </p:nvSpPr>
        <p:spPr>
          <a:xfrm>
            <a:off x="618967" y="4671915"/>
            <a:ext cx="2024698" cy="267725"/>
          </a:xfrm>
          <a:prstGeom prst="rect">
            <a:avLst/>
          </a:prstGeom>
        </p:spPr>
        <p:txBody>
          <a:bodyPr vert="horz" lIns="63898" tIns="31949" rIns="63898" bIns="31949" rtlCol="0" anchor="ctr"/>
          <a:lstStyle>
            <a:lvl1pPr algn="l" eaLnBrk="1" hangingPunct="1">
              <a:defRPr sz="900" noProof="1" smtClean="0">
                <a:solidFill>
                  <a:schemeClr val="tx1">
                    <a:tint val="75000"/>
                  </a:schemeClr>
                </a:solidFill>
              </a:defRPr>
            </a:lvl1pPr>
          </a:lstStyle>
          <a:p>
            <a:pPr>
              <a:defRPr/>
            </a:pPr>
            <a:fld id="{63A56D01-2764-4F3F-81D1-FEDBA43AD549}" type="datetimeFigureOut">
              <a:rPr lang="zh-CN" altLang="en-US"/>
              <a:pPr>
                <a:defRPr/>
              </a:pPr>
              <a:t>2018/11/27</a:t>
            </a:fld>
            <a:endParaRPr lang="zh-CN" altLang="en-US"/>
          </a:p>
        </p:txBody>
      </p:sp>
      <p:sp>
        <p:nvSpPr>
          <p:cNvPr id="5" name="Footer Placeholder 4"/>
          <p:cNvSpPr>
            <a:spLocks noGrp="1"/>
          </p:cNvSpPr>
          <p:nvPr>
            <p:ph type="ftr" sz="quarter" idx="3"/>
          </p:nvPr>
        </p:nvSpPr>
        <p:spPr>
          <a:xfrm>
            <a:off x="2981484" y="4671915"/>
            <a:ext cx="3038158" cy="267725"/>
          </a:xfrm>
          <a:prstGeom prst="rect">
            <a:avLst/>
          </a:prstGeom>
        </p:spPr>
        <p:txBody>
          <a:bodyPr vert="horz" lIns="63898" tIns="31949" rIns="63898" bIns="31949" rtlCol="0" anchor="ctr"/>
          <a:lstStyle>
            <a:lvl1pPr algn="ctr" eaLnBrk="1" hangingPunct="1">
              <a:defRPr sz="900" noProof="1">
                <a:solidFill>
                  <a:schemeClr val="tx1">
                    <a:tint val="75000"/>
                  </a:schemeClr>
                </a:solidFill>
              </a:defRPr>
            </a:lvl1pPr>
          </a:lstStyle>
          <a:p>
            <a:pPr>
              <a:defRPr/>
            </a:pPr>
            <a:endParaRPr lang="zh-CN" altLang="en-US"/>
          </a:p>
        </p:txBody>
      </p:sp>
      <p:sp>
        <p:nvSpPr>
          <p:cNvPr id="6" name="Slide Number Placeholder 5"/>
          <p:cNvSpPr>
            <a:spLocks noGrp="1"/>
          </p:cNvSpPr>
          <p:nvPr>
            <p:ph type="sldNum" sz="quarter" idx="4"/>
          </p:nvPr>
        </p:nvSpPr>
        <p:spPr>
          <a:xfrm>
            <a:off x="6357462" y="4671915"/>
            <a:ext cx="2024698" cy="267725"/>
          </a:xfrm>
          <a:prstGeom prst="rect">
            <a:avLst/>
          </a:prstGeom>
        </p:spPr>
        <p:txBody>
          <a:bodyPr vert="horz" wrap="square" lIns="63898" tIns="31949" rIns="63898" bIns="31949" numCol="1" anchor="ctr" anchorCtr="0" compatLnSpc="1">
            <a:prstTxWarp prst="textNoShape">
              <a:avLst/>
            </a:prstTxWarp>
          </a:bodyPr>
          <a:lstStyle>
            <a:lvl1pPr algn="r" eaLnBrk="1" hangingPunct="1">
              <a:defRPr sz="800" noProof="1">
                <a:solidFill>
                  <a:srgbClr val="898989"/>
                </a:solidFill>
              </a:defRPr>
            </a:lvl1pPr>
          </a:lstStyle>
          <a:p>
            <a:fld id="{481A012C-3782-4128-B36B-91F05AF1EE8F}" type="slidenum">
              <a:rPr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673373" rtl="0" eaLnBrk="0" fontAlgn="base" hangingPunct="0">
        <a:lnSpc>
          <a:spcPct val="90000"/>
        </a:lnSpc>
        <a:spcBef>
          <a:spcPct val="0"/>
        </a:spcBef>
        <a:spcAft>
          <a:spcPct val="0"/>
        </a:spcAft>
        <a:defRPr sz="3200" kern="1200">
          <a:solidFill>
            <a:schemeClr val="tx1"/>
          </a:solidFill>
          <a:latin typeface="+mj-lt"/>
          <a:ea typeface="+mj-ea"/>
          <a:cs typeface="+mj-cs"/>
        </a:defRPr>
      </a:lvl1pPr>
      <a:lvl2pPr algn="l" defTabSz="673373"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2pPr>
      <a:lvl3pPr algn="l" defTabSz="673373"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3pPr>
      <a:lvl4pPr algn="l" defTabSz="673373"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4pPr>
      <a:lvl5pPr algn="l" defTabSz="673373"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5pPr>
      <a:lvl6pPr marL="319491" algn="l" defTabSz="673373"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6pPr>
      <a:lvl7pPr marL="638983" algn="l" defTabSz="673373"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7pPr>
      <a:lvl8pPr marL="958474" algn="l" defTabSz="673373"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8pPr>
      <a:lvl9pPr marL="1277965" algn="l" defTabSz="673373"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9pPr>
    </p:titleStyle>
    <p:bodyStyle>
      <a:lvl1pPr marL="168620" indent="-168620" algn="l" defTabSz="673373" rtl="0" eaLnBrk="0" fontAlgn="base" hangingPunct="0">
        <a:lnSpc>
          <a:spcPct val="90000"/>
        </a:lnSpc>
        <a:spcBef>
          <a:spcPts val="734"/>
        </a:spcBef>
        <a:spcAft>
          <a:spcPct val="0"/>
        </a:spcAft>
        <a:buFont typeface="Arial" pitchFamily="34" charset="0"/>
        <a:buChar char="•"/>
        <a:defRPr sz="2000" kern="1200">
          <a:solidFill>
            <a:schemeClr val="tx1"/>
          </a:solidFill>
          <a:latin typeface="+mn-lt"/>
          <a:ea typeface="+mn-ea"/>
          <a:cs typeface="+mn-cs"/>
        </a:defRPr>
      </a:lvl1pPr>
      <a:lvl2pPr marL="505861" indent="-168620" algn="l" defTabSz="673373" rtl="0" eaLnBrk="0" fontAlgn="base" hangingPunct="0">
        <a:lnSpc>
          <a:spcPct val="90000"/>
        </a:lnSpc>
        <a:spcBef>
          <a:spcPts val="367"/>
        </a:spcBef>
        <a:spcAft>
          <a:spcPct val="0"/>
        </a:spcAft>
        <a:buFont typeface="Arial" pitchFamily="34" charset="0"/>
        <a:buChar char="•"/>
        <a:defRPr sz="1700" kern="1200">
          <a:solidFill>
            <a:schemeClr val="tx1"/>
          </a:solidFill>
          <a:latin typeface="+mn-lt"/>
          <a:ea typeface="+mn-ea"/>
          <a:cs typeface="+mn-cs"/>
        </a:defRPr>
      </a:lvl2pPr>
      <a:lvl3pPr marL="841993" indent="-168620" algn="l" defTabSz="673373" rtl="0" eaLnBrk="0" fontAlgn="base" hangingPunct="0">
        <a:lnSpc>
          <a:spcPct val="90000"/>
        </a:lnSpc>
        <a:spcBef>
          <a:spcPts val="367"/>
        </a:spcBef>
        <a:spcAft>
          <a:spcPct val="0"/>
        </a:spcAft>
        <a:buFont typeface="Arial" pitchFamily="34" charset="0"/>
        <a:buChar char="•"/>
        <a:defRPr sz="1500" kern="1200">
          <a:solidFill>
            <a:schemeClr val="tx1"/>
          </a:solidFill>
          <a:latin typeface="+mn-lt"/>
          <a:ea typeface="+mn-ea"/>
          <a:cs typeface="+mn-cs"/>
        </a:defRPr>
      </a:lvl3pPr>
      <a:lvl4pPr marL="1179234" indent="-168620" algn="l" defTabSz="673373" rtl="0" eaLnBrk="0" fontAlgn="base" hangingPunct="0">
        <a:lnSpc>
          <a:spcPct val="90000"/>
        </a:lnSpc>
        <a:spcBef>
          <a:spcPts val="367"/>
        </a:spcBef>
        <a:spcAft>
          <a:spcPct val="0"/>
        </a:spcAft>
        <a:buFont typeface="Arial" pitchFamily="34" charset="0"/>
        <a:buChar char="•"/>
        <a:defRPr sz="1300" kern="1200">
          <a:solidFill>
            <a:schemeClr val="tx1"/>
          </a:solidFill>
          <a:latin typeface="+mn-lt"/>
          <a:ea typeface="+mn-ea"/>
          <a:cs typeface="+mn-cs"/>
        </a:defRPr>
      </a:lvl4pPr>
      <a:lvl5pPr marL="1516475" indent="-168620" algn="l" defTabSz="673373" rtl="0" eaLnBrk="0" fontAlgn="base" hangingPunct="0">
        <a:lnSpc>
          <a:spcPct val="90000"/>
        </a:lnSpc>
        <a:spcBef>
          <a:spcPts val="367"/>
        </a:spcBef>
        <a:spcAft>
          <a:spcPct val="0"/>
        </a:spcAft>
        <a:buFont typeface="Arial" pitchFamily="34" charset="0"/>
        <a:buChar char="•"/>
        <a:defRPr sz="1300" kern="1200">
          <a:solidFill>
            <a:schemeClr val="tx1"/>
          </a:solidFill>
          <a:latin typeface="+mn-lt"/>
          <a:ea typeface="+mn-ea"/>
          <a:cs typeface="+mn-cs"/>
        </a:defRPr>
      </a:lvl5pPr>
      <a:lvl6pPr marL="1853050" indent="-168620" algn="l" defTabSz="673594" rtl="0" eaLnBrk="1" latinLnBrk="0" hangingPunct="1">
        <a:lnSpc>
          <a:spcPct val="90000"/>
        </a:lnSpc>
        <a:spcBef>
          <a:spcPts val="367"/>
        </a:spcBef>
        <a:buFont typeface="Arial" panose="020B0604020202020204" pitchFamily="34" charset="0"/>
        <a:buChar char="•"/>
        <a:defRPr sz="1300" kern="1200">
          <a:solidFill>
            <a:schemeClr val="tx1"/>
          </a:solidFill>
          <a:latin typeface="+mn-lt"/>
          <a:ea typeface="+mn-ea"/>
          <a:cs typeface="+mn-cs"/>
        </a:defRPr>
      </a:lvl6pPr>
      <a:lvl7pPr marL="2190291" indent="-168620" algn="l" defTabSz="673594" rtl="0" eaLnBrk="1" latinLnBrk="0" hangingPunct="1">
        <a:lnSpc>
          <a:spcPct val="90000"/>
        </a:lnSpc>
        <a:spcBef>
          <a:spcPts val="367"/>
        </a:spcBef>
        <a:buFont typeface="Arial" panose="020B0604020202020204" pitchFamily="34" charset="0"/>
        <a:buChar char="•"/>
        <a:defRPr sz="1300" kern="1200">
          <a:solidFill>
            <a:schemeClr val="tx1"/>
          </a:solidFill>
          <a:latin typeface="+mn-lt"/>
          <a:ea typeface="+mn-ea"/>
          <a:cs typeface="+mn-cs"/>
        </a:defRPr>
      </a:lvl7pPr>
      <a:lvl8pPr marL="2527088" indent="-168620" algn="l" defTabSz="673594" rtl="0" eaLnBrk="1" latinLnBrk="0" hangingPunct="1">
        <a:lnSpc>
          <a:spcPct val="90000"/>
        </a:lnSpc>
        <a:spcBef>
          <a:spcPts val="367"/>
        </a:spcBef>
        <a:buFont typeface="Arial" panose="020B0604020202020204" pitchFamily="34" charset="0"/>
        <a:buChar char="•"/>
        <a:defRPr sz="1300" kern="1200">
          <a:solidFill>
            <a:schemeClr val="tx1"/>
          </a:solidFill>
          <a:latin typeface="+mn-lt"/>
          <a:ea typeface="+mn-ea"/>
          <a:cs typeface="+mn-cs"/>
        </a:defRPr>
      </a:lvl8pPr>
      <a:lvl9pPr marL="2863885" indent="-168620" algn="l" defTabSz="673594" rtl="0" eaLnBrk="1" latinLnBrk="0" hangingPunct="1">
        <a:lnSpc>
          <a:spcPct val="90000"/>
        </a:lnSpc>
        <a:spcBef>
          <a:spcPts val="367"/>
        </a:spcBef>
        <a:buFont typeface="Arial" panose="020B0604020202020204" pitchFamily="34" charset="0"/>
        <a:buChar char="•"/>
        <a:defRPr sz="1300" kern="1200">
          <a:solidFill>
            <a:schemeClr val="tx1"/>
          </a:solidFill>
          <a:latin typeface="+mn-lt"/>
          <a:ea typeface="+mn-ea"/>
          <a:cs typeface="+mn-cs"/>
        </a:defRPr>
      </a:lvl9pPr>
    </p:bodyStyle>
    <p:otherStyle>
      <a:defPPr>
        <a:defRPr lang="en-US"/>
      </a:defPPr>
      <a:lvl1pPr marL="0" algn="l" defTabSz="673594" rtl="0" eaLnBrk="1" latinLnBrk="0" hangingPunct="1">
        <a:defRPr sz="1300" kern="1200">
          <a:solidFill>
            <a:schemeClr val="tx1"/>
          </a:solidFill>
          <a:latin typeface="+mn-lt"/>
          <a:ea typeface="+mn-ea"/>
          <a:cs typeface="+mn-cs"/>
        </a:defRPr>
      </a:lvl1pPr>
      <a:lvl2pPr marL="336797" algn="l" defTabSz="673594" rtl="0" eaLnBrk="1" latinLnBrk="0" hangingPunct="1">
        <a:defRPr sz="1300" kern="1200">
          <a:solidFill>
            <a:schemeClr val="tx1"/>
          </a:solidFill>
          <a:latin typeface="+mn-lt"/>
          <a:ea typeface="+mn-ea"/>
          <a:cs typeface="+mn-cs"/>
        </a:defRPr>
      </a:lvl2pPr>
      <a:lvl3pPr marL="674038" algn="l" defTabSz="673594" rtl="0" eaLnBrk="1" latinLnBrk="0" hangingPunct="1">
        <a:defRPr sz="1300" kern="1200">
          <a:solidFill>
            <a:schemeClr val="tx1"/>
          </a:solidFill>
          <a:latin typeface="+mn-lt"/>
          <a:ea typeface="+mn-ea"/>
          <a:cs typeface="+mn-cs"/>
        </a:defRPr>
      </a:lvl3pPr>
      <a:lvl4pPr marL="1010835" algn="l" defTabSz="673594" rtl="0" eaLnBrk="1" latinLnBrk="0" hangingPunct="1">
        <a:defRPr sz="1300" kern="1200">
          <a:solidFill>
            <a:schemeClr val="tx1"/>
          </a:solidFill>
          <a:latin typeface="+mn-lt"/>
          <a:ea typeface="+mn-ea"/>
          <a:cs typeface="+mn-cs"/>
        </a:defRPr>
      </a:lvl4pPr>
      <a:lvl5pPr marL="1347632" algn="l" defTabSz="673594" rtl="0" eaLnBrk="1" latinLnBrk="0" hangingPunct="1">
        <a:defRPr sz="1300" kern="1200">
          <a:solidFill>
            <a:schemeClr val="tx1"/>
          </a:solidFill>
          <a:latin typeface="+mn-lt"/>
          <a:ea typeface="+mn-ea"/>
          <a:cs typeface="+mn-cs"/>
        </a:defRPr>
      </a:lvl5pPr>
      <a:lvl6pPr marL="1684873" algn="l" defTabSz="673594" rtl="0" eaLnBrk="1" latinLnBrk="0" hangingPunct="1">
        <a:defRPr sz="1300" kern="1200">
          <a:solidFill>
            <a:schemeClr val="tx1"/>
          </a:solidFill>
          <a:latin typeface="+mn-lt"/>
          <a:ea typeface="+mn-ea"/>
          <a:cs typeface="+mn-cs"/>
        </a:defRPr>
      </a:lvl6pPr>
      <a:lvl7pPr marL="2021670" algn="l" defTabSz="673594" rtl="0" eaLnBrk="1" latinLnBrk="0" hangingPunct="1">
        <a:defRPr sz="1300" kern="1200">
          <a:solidFill>
            <a:schemeClr val="tx1"/>
          </a:solidFill>
          <a:latin typeface="+mn-lt"/>
          <a:ea typeface="+mn-ea"/>
          <a:cs typeface="+mn-cs"/>
        </a:defRPr>
      </a:lvl7pPr>
      <a:lvl8pPr marL="2358467" algn="l" defTabSz="673594" rtl="0" eaLnBrk="1" latinLnBrk="0" hangingPunct="1">
        <a:defRPr sz="1300" kern="1200">
          <a:solidFill>
            <a:schemeClr val="tx1"/>
          </a:solidFill>
          <a:latin typeface="+mn-lt"/>
          <a:ea typeface="+mn-ea"/>
          <a:cs typeface="+mn-cs"/>
        </a:defRPr>
      </a:lvl8pPr>
      <a:lvl9pPr marL="2695265" algn="l" defTabSz="673594"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18828" y="268350"/>
            <a:ext cx="7763470" cy="974228"/>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18828" y="1341750"/>
            <a:ext cx="7763470" cy="319803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18827" y="4671624"/>
            <a:ext cx="2025253" cy="268350"/>
          </a:xfrm>
          <a:prstGeom prst="rect">
            <a:avLst/>
          </a:prstGeom>
        </p:spPr>
        <p:txBody>
          <a:bodyPr vert="horz" lIns="91440" tIns="45720" rIns="91440" bIns="45720" rtlCol="0" anchor="ctr"/>
          <a:lstStyle>
            <a:lvl1pPr algn="l">
              <a:defRPr sz="882">
                <a:solidFill>
                  <a:schemeClr val="tx1">
                    <a:tint val="75000"/>
                  </a:schemeClr>
                </a:solidFill>
              </a:defRPr>
            </a:lvl1pPr>
          </a:lstStyle>
          <a:p>
            <a:pPr eaLnBrk="1" fontAlgn="auto" hangingPunct="1">
              <a:spcBef>
                <a:spcPts val="0"/>
              </a:spcBef>
              <a:spcAft>
                <a:spcPts val="0"/>
              </a:spcAft>
            </a:pPr>
            <a:fld id="{16E5758D-A3C3-4E88-8AC0-22500507BD7E}" type="datetimeFigureOut">
              <a:rPr lang="zh-CN" altLang="en-US" smtClean="0">
                <a:solidFill>
                  <a:prstClr val="black">
                    <a:tint val="75000"/>
                  </a:prstClr>
                </a:solidFill>
                <a:latin typeface="Calibri" panose="020F0502020204030204"/>
              </a:rPr>
              <a:pPr eaLnBrk="1" fontAlgn="auto" hangingPunct="1">
                <a:spcBef>
                  <a:spcPts val="0"/>
                </a:spcBef>
                <a:spcAft>
                  <a:spcPts val="0"/>
                </a:spcAft>
              </a:pPr>
              <a:t>2018/11/27</a:t>
            </a:fld>
            <a:endParaRPr lang="zh-CN" altLang="en-US">
              <a:solidFill>
                <a:prstClr val="black">
                  <a:tint val="75000"/>
                </a:prstClr>
              </a:solidFill>
              <a:latin typeface="Calibri" panose="020F0502020204030204"/>
            </a:endParaRPr>
          </a:p>
        </p:txBody>
      </p:sp>
      <p:sp>
        <p:nvSpPr>
          <p:cNvPr id="5" name="Footer Placeholder 4"/>
          <p:cNvSpPr>
            <a:spLocks noGrp="1"/>
          </p:cNvSpPr>
          <p:nvPr>
            <p:ph type="ftr" sz="quarter" idx="3"/>
          </p:nvPr>
        </p:nvSpPr>
        <p:spPr>
          <a:xfrm>
            <a:off x="2981623" y="4671624"/>
            <a:ext cx="3037880" cy="268350"/>
          </a:xfrm>
          <a:prstGeom prst="rect">
            <a:avLst/>
          </a:prstGeom>
        </p:spPr>
        <p:txBody>
          <a:bodyPr vert="horz" lIns="91440" tIns="45720" rIns="91440" bIns="45720" rtlCol="0" anchor="ctr"/>
          <a:lstStyle>
            <a:lvl1pPr algn="ctr">
              <a:defRPr sz="882">
                <a:solidFill>
                  <a:schemeClr val="tx1">
                    <a:tint val="75000"/>
                  </a:schemeClr>
                </a:solidFill>
              </a:defRPr>
            </a:lvl1pPr>
          </a:lstStyle>
          <a:p>
            <a:pPr eaLnBrk="1" fontAlgn="auto" hangingPunct="1">
              <a:spcBef>
                <a:spcPts val="0"/>
              </a:spcBef>
              <a:spcAft>
                <a:spcPts val="0"/>
              </a:spcAft>
            </a:pPr>
            <a:endParaRPr lang="zh-CN" altLang="en-US">
              <a:solidFill>
                <a:prstClr val="black">
                  <a:tint val="75000"/>
                </a:prstClr>
              </a:solidFill>
              <a:latin typeface="Calibri" panose="020F0502020204030204"/>
            </a:endParaRPr>
          </a:p>
        </p:txBody>
      </p:sp>
      <p:sp>
        <p:nvSpPr>
          <p:cNvPr id="6" name="Slide Number Placeholder 5"/>
          <p:cNvSpPr>
            <a:spLocks noGrp="1"/>
          </p:cNvSpPr>
          <p:nvPr>
            <p:ph type="sldNum" sz="quarter" idx="4"/>
          </p:nvPr>
        </p:nvSpPr>
        <p:spPr>
          <a:xfrm>
            <a:off x="6357045" y="4671624"/>
            <a:ext cx="2025253" cy="268350"/>
          </a:xfrm>
          <a:prstGeom prst="rect">
            <a:avLst/>
          </a:prstGeom>
        </p:spPr>
        <p:txBody>
          <a:bodyPr vert="horz" lIns="91440" tIns="45720" rIns="91440" bIns="45720" rtlCol="0" anchor="ctr"/>
          <a:lstStyle>
            <a:lvl1pPr algn="r">
              <a:defRPr sz="882">
                <a:solidFill>
                  <a:schemeClr val="tx1">
                    <a:tint val="75000"/>
                  </a:schemeClr>
                </a:solidFill>
              </a:defRPr>
            </a:lvl1pPr>
          </a:lstStyle>
          <a:p>
            <a:pPr eaLnBrk="1" fontAlgn="auto" hangingPunct="1">
              <a:spcBef>
                <a:spcPts val="0"/>
              </a:spcBef>
              <a:spcAft>
                <a:spcPts val="0"/>
              </a:spcAft>
            </a:pPr>
            <a:fld id="{AA4E786F-588D-4932-A7B2-AE3451FA4ACA}" type="slidenum">
              <a:rPr lang="zh-CN" altLang="en-US" smtClean="0">
                <a:solidFill>
                  <a:prstClr val="black">
                    <a:tint val="75000"/>
                  </a:prstClr>
                </a:solidFill>
                <a:latin typeface="Calibri" panose="020F0502020204030204"/>
              </a:rPr>
              <a:pPr eaLnBrk="1" fontAlgn="auto" hangingPunct="1">
                <a:spcBef>
                  <a:spcPts val="0"/>
                </a:spcBef>
                <a:spcAft>
                  <a:spcPts val="0"/>
                </a:spcAft>
              </a:pPr>
              <a:t>‹#›</a:t>
            </a:fld>
            <a:endParaRPr lang="zh-CN" altLang="en-US">
              <a:solidFill>
                <a:prstClr val="black">
                  <a:tint val="75000"/>
                </a:prstClr>
              </a:solidFill>
              <a:latin typeface="Calibri" panose="020F0502020204030204"/>
            </a:endParaRPr>
          </a:p>
        </p:txBody>
      </p:sp>
    </p:spTree>
    <p:extLst>
      <p:ext uri="{BB962C8B-B14F-4D97-AF65-F5344CB8AC3E}">
        <p14:creationId xmlns:p14="http://schemas.microsoft.com/office/powerpoint/2010/main" val="1278963784"/>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p:txStyles>
    <p:titleStyle>
      <a:lvl1pPr algn="l" defTabSz="672084" rtl="0" eaLnBrk="1" latinLnBrk="0" hangingPunct="1">
        <a:lnSpc>
          <a:spcPct val="90000"/>
        </a:lnSpc>
        <a:spcBef>
          <a:spcPct val="0"/>
        </a:spcBef>
        <a:buNone/>
        <a:defRPr sz="3234" kern="1200">
          <a:solidFill>
            <a:schemeClr val="tx1"/>
          </a:solidFill>
          <a:latin typeface="+mj-lt"/>
          <a:ea typeface="+mj-ea"/>
          <a:cs typeface="+mj-cs"/>
        </a:defRPr>
      </a:lvl1pPr>
    </p:titleStyle>
    <p:bodyStyle>
      <a:lvl1pPr marL="168021" indent="-168021" algn="l" defTabSz="672084" rtl="0" eaLnBrk="1" latinLnBrk="0" hangingPunct="1">
        <a:lnSpc>
          <a:spcPct val="90000"/>
        </a:lnSpc>
        <a:spcBef>
          <a:spcPts val="735"/>
        </a:spcBef>
        <a:buFont typeface="Arial" panose="020B0604020202020204" pitchFamily="34" charset="0"/>
        <a:buChar char="•"/>
        <a:defRPr sz="2058" kern="1200">
          <a:solidFill>
            <a:schemeClr val="tx1"/>
          </a:solidFill>
          <a:latin typeface="+mn-lt"/>
          <a:ea typeface="+mn-ea"/>
          <a:cs typeface="+mn-cs"/>
        </a:defRPr>
      </a:lvl1pPr>
      <a:lvl2pPr marL="504063" indent="-168021" algn="l" defTabSz="672084" rtl="0" eaLnBrk="1" latinLnBrk="0" hangingPunct="1">
        <a:lnSpc>
          <a:spcPct val="90000"/>
        </a:lnSpc>
        <a:spcBef>
          <a:spcPts val="368"/>
        </a:spcBef>
        <a:buFont typeface="Arial" panose="020B0604020202020204" pitchFamily="34" charset="0"/>
        <a:buChar char="•"/>
        <a:defRPr sz="1764" kern="1200">
          <a:solidFill>
            <a:schemeClr val="tx1"/>
          </a:solidFill>
          <a:latin typeface="+mn-lt"/>
          <a:ea typeface="+mn-ea"/>
          <a:cs typeface="+mn-cs"/>
        </a:defRPr>
      </a:lvl2pPr>
      <a:lvl3pPr marL="840105" indent="-168021" algn="l" defTabSz="672084" rtl="0" eaLnBrk="1" latinLnBrk="0" hangingPunct="1">
        <a:lnSpc>
          <a:spcPct val="90000"/>
        </a:lnSpc>
        <a:spcBef>
          <a:spcPts val="368"/>
        </a:spcBef>
        <a:buFont typeface="Arial" panose="020B0604020202020204" pitchFamily="34" charset="0"/>
        <a:buChar char="•"/>
        <a:defRPr sz="1470" kern="1200">
          <a:solidFill>
            <a:schemeClr val="tx1"/>
          </a:solidFill>
          <a:latin typeface="+mn-lt"/>
          <a:ea typeface="+mn-ea"/>
          <a:cs typeface="+mn-cs"/>
        </a:defRPr>
      </a:lvl3pPr>
      <a:lvl4pPr marL="1176147"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4pPr>
      <a:lvl5pPr marL="1512189"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5pPr>
      <a:lvl6pPr marL="1848231"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6pPr>
      <a:lvl7pPr marL="2184273"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7pPr>
      <a:lvl8pPr marL="2520315"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8pPr>
      <a:lvl9pPr marL="2856357"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9pPr>
    </p:bodyStyle>
    <p:otherStyle>
      <a:defPPr>
        <a:defRPr lang="en-US"/>
      </a:defPPr>
      <a:lvl1pPr marL="0" algn="l" defTabSz="672084" rtl="0" eaLnBrk="1" latinLnBrk="0" hangingPunct="1">
        <a:defRPr sz="1323" kern="1200">
          <a:solidFill>
            <a:schemeClr val="tx1"/>
          </a:solidFill>
          <a:latin typeface="+mn-lt"/>
          <a:ea typeface="+mn-ea"/>
          <a:cs typeface="+mn-cs"/>
        </a:defRPr>
      </a:lvl1pPr>
      <a:lvl2pPr marL="336042" algn="l" defTabSz="672084" rtl="0" eaLnBrk="1" latinLnBrk="0" hangingPunct="1">
        <a:defRPr sz="1323" kern="1200">
          <a:solidFill>
            <a:schemeClr val="tx1"/>
          </a:solidFill>
          <a:latin typeface="+mn-lt"/>
          <a:ea typeface="+mn-ea"/>
          <a:cs typeface="+mn-cs"/>
        </a:defRPr>
      </a:lvl2pPr>
      <a:lvl3pPr marL="672084" algn="l" defTabSz="672084" rtl="0" eaLnBrk="1" latinLnBrk="0" hangingPunct="1">
        <a:defRPr sz="1323" kern="1200">
          <a:solidFill>
            <a:schemeClr val="tx1"/>
          </a:solidFill>
          <a:latin typeface="+mn-lt"/>
          <a:ea typeface="+mn-ea"/>
          <a:cs typeface="+mn-cs"/>
        </a:defRPr>
      </a:lvl3pPr>
      <a:lvl4pPr marL="1008126" algn="l" defTabSz="672084" rtl="0" eaLnBrk="1" latinLnBrk="0" hangingPunct="1">
        <a:defRPr sz="1323" kern="1200">
          <a:solidFill>
            <a:schemeClr val="tx1"/>
          </a:solidFill>
          <a:latin typeface="+mn-lt"/>
          <a:ea typeface="+mn-ea"/>
          <a:cs typeface="+mn-cs"/>
        </a:defRPr>
      </a:lvl4pPr>
      <a:lvl5pPr marL="1344168" algn="l" defTabSz="672084" rtl="0" eaLnBrk="1" latinLnBrk="0" hangingPunct="1">
        <a:defRPr sz="1323" kern="1200">
          <a:solidFill>
            <a:schemeClr val="tx1"/>
          </a:solidFill>
          <a:latin typeface="+mn-lt"/>
          <a:ea typeface="+mn-ea"/>
          <a:cs typeface="+mn-cs"/>
        </a:defRPr>
      </a:lvl5pPr>
      <a:lvl6pPr marL="1680210" algn="l" defTabSz="672084" rtl="0" eaLnBrk="1" latinLnBrk="0" hangingPunct="1">
        <a:defRPr sz="1323" kern="1200">
          <a:solidFill>
            <a:schemeClr val="tx1"/>
          </a:solidFill>
          <a:latin typeface="+mn-lt"/>
          <a:ea typeface="+mn-ea"/>
          <a:cs typeface="+mn-cs"/>
        </a:defRPr>
      </a:lvl6pPr>
      <a:lvl7pPr marL="2016252" algn="l" defTabSz="672084" rtl="0" eaLnBrk="1" latinLnBrk="0" hangingPunct="1">
        <a:defRPr sz="1323" kern="1200">
          <a:solidFill>
            <a:schemeClr val="tx1"/>
          </a:solidFill>
          <a:latin typeface="+mn-lt"/>
          <a:ea typeface="+mn-ea"/>
          <a:cs typeface="+mn-cs"/>
        </a:defRPr>
      </a:lvl7pPr>
      <a:lvl8pPr marL="2352294" algn="l" defTabSz="672084" rtl="0" eaLnBrk="1" latinLnBrk="0" hangingPunct="1">
        <a:defRPr sz="1323" kern="1200">
          <a:solidFill>
            <a:schemeClr val="tx1"/>
          </a:solidFill>
          <a:latin typeface="+mn-lt"/>
          <a:ea typeface="+mn-ea"/>
          <a:cs typeface="+mn-cs"/>
        </a:defRPr>
      </a:lvl8pPr>
      <a:lvl9pPr marL="2688336" algn="l" defTabSz="672084" rtl="0" eaLnBrk="1" latinLnBrk="0" hangingPunct="1">
        <a:defRPr sz="132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png"/><Relationship Id="rId7"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9.png"/><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3.xml"/><Relationship Id="rId5" Type="http://schemas.openxmlformats.org/officeDocument/2006/relationships/image" Target="../media/image21.png"/><Relationship Id="rId4" Type="http://schemas.openxmlformats.org/officeDocument/2006/relationships/image" Target="../media/image20.jpe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4.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8" Type="http://schemas.openxmlformats.org/officeDocument/2006/relationships/hyperlink" Target="http://www.ypppt.com/jiaocheng/" TargetMode="External"/><Relationship Id="rId3" Type="http://schemas.openxmlformats.org/officeDocument/2006/relationships/hyperlink" Target="http://www.ypppt.com/moban/" TargetMode="External"/><Relationship Id="rId7" Type="http://schemas.openxmlformats.org/officeDocument/2006/relationships/hyperlink" Target="http://www.ypppt.com/sucai/" TargetMode="External"/><Relationship Id="rId2" Type="http://schemas.openxmlformats.org/officeDocument/2006/relationships/notesSlide" Target="../notesSlides/notesSlide28.xml"/><Relationship Id="rId1" Type="http://schemas.openxmlformats.org/officeDocument/2006/relationships/slideLayout" Target="../slideLayouts/slideLayout9.xml"/><Relationship Id="rId6" Type="http://schemas.openxmlformats.org/officeDocument/2006/relationships/hyperlink" Target="http://www.ypppt.com/tubiao/" TargetMode="External"/><Relationship Id="rId5" Type="http://schemas.openxmlformats.org/officeDocument/2006/relationships/hyperlink" Target="http://www.ypppt.com/beijing/" TargetMode="External"/><Relationship Id="rId10" Type="http://schemas.openxmlformats.org/officeDocument/2006/relationships/hyperlink" Target="http://www.ypppt.com/gushi/" TargetMode="External"/><Relationship Id="rId4" Type="http://schemas.openxmlformats.org/officeDocument/2006/relationships/hyperlink" Target="http://www.ypppt.com/jieri/" TargetMode="External"/><Relationship Id="rId9" Type="http://schemas.openxmlformats.org/officeDocument/2006/relationships/hyperlink" Target="http://www.ypppt.com/ziti/"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 name="TextBox 4"/>
          <p:cNvSpPr txBox="1"/>
          <p:nvPr/>
        </p:nvSpPr>
        <p:spPr>
          <a:xfrm>
            <a:off x="4788586" y="215964"/>
            <a:ext cx="10346609" cy="1077218"/>
          </a:xfrm>
          <a:prstGeom prst="rect">
            <a:avLst/>
          </a:prstGeom>
          <a:noFill/>
        </p:spPr>
        <p:txBody>
          <a:bodyPr wrap="square" rtlCol="0">
            <a:spAutoFit/>
          </a:bodyPr>
          <a:lstStyle/>
          <a:p>
            <a:r>
              <a:rPr lang="en-US" altLang="zh-TW" sz="3200" spc="300" dirty="0" smtClean="0">
                <a:solidFill>
                  <a:schemeClr val="bg1"/>
                </a:solidFill>
                <a:latin typeface="黑体" panose="02010600030101010101" pitchFamily="2" charset="-122"/>
                <a:ea typeface="黑体" panose="02010600030101010101" pitchFamily="2" charset="-122"/>
              </a:rPr>
              <a:t>107</a:t>
            </a:r>
            <a:r>
              <a:rPr lang="zh-TW" altLang="en-US" sz="3200" spc="300" dirty="0" smtClean="0">
                <a:solidFill>
                  <a:schemeClr val="bg1"/>
                </a:solidFill>
                <a:latin typeface="黑体" panose="02010600030101010101" pitchFamily="2" charset="-122"/>
                <a:ea typeface="黑体" panose="02010600030101010101" pitchFamily="2" charset="-122"/>
              </a:rPr>
              <a:t>年朝陽</a:t>
            </a:r>
            <a:r>
              <a:rPr lang="zh-TW" altLang="en-US" sz="3200" spc="300" dirty="0">
                <a:solidFill>
                  <a:schemeClr val="bg1"/>
                </a:solidFill>
                <a:latin typeface="黑体" panose="02010600030101010101" pitchFamily="2" charset="-122"/>
                <a:ea typeface="黑体" panose="02010600030101010101" pitchFamily="2" charset="-122"/>
              </a:rPr>
              <a:t>科技</a:t>
            </a:r>
            <a:r>
              <a:rPr lang="zh-TW" altLang="en-US" sz="3200" spc="300" dirty="0" smtClean="0">
                <a:solidFill>
                  <a:schemeClr val="bg1"/>
                </a:solidFill>
                <a:latin typeface="黑体" panose="02010600030101010101" pitchFamily="2" charset="-122"/>
                <a:ea typeface="黑体" panose="02010600030101010101" pitchFamily="2" charset="-122"/>
              </a:rPr>
              <a:t>大學</a:t>
            </a:r>
            <a:endParaRPr lang="en-US" altLang="zh-TW" sz="3200" spc="300" dirty="0" smtClean="0">
              <a:solidFill>
                <a:schemeClr val="bg1"/>
              </a:solidFill>
              <a:latin typeface="黑体" panose="02010600030101010101" pitchFamily="2" charset="-122"/>
              <a:ea typeface="黑体" panose="02010600030101010101" pitchFamily="2" charset="-122"/>
            </a:endParaRPr>
          </a:p>
          <a:p>
            <a:r>
              <a:rPr lang="zh-TW" altLang="en-US" sz="3200" spc="300" dirty="0" smtClean="0">
                <a:solidFill>
                  <a:schemeClr val="bg1"/>
                </a:solidFill>
                <a:latin typeface="黑体" panose="02010600030101010101" pitchFamily="2" charset="-122"/>
                <a:ea typeface="黑体" panose="02010600030101010101" pitchFamily="2" charset="-122"/>
              </a:rPr>
              <a:t>資訊</a:t>
            </a:r>
            <a:r>
              <a:rPr lang="zh-TW" altLang="en-US" sz="3200" spc="300" dirty="0">
                <a:solidFill>
                  <a:schemeClr val="bg1"/>
                </a:solidFill>
                <a:latin typeface="黑体" panose="02010600030101010101" pitchFamily="2" charset="-122"/>
                <a:ea typeface="黑体" panose="02010600030101010101" pitchFamily="2" charset="-122"/>
              </a:rPr>
              <a:t>通訊</a:t>
            </a:r>
            <a:r>
              <a:rPr lang="zh-TW" altLang="en-US" sz="3200" spc="300" dirty="0" smtClean="0">
                <a:solidFill>
                  <a:schemeClr val="bg1"/>
                </a:solidFill>
                <a:latin typeface="黑体" panose="02010600030101010101" pitchFamily="2" charset="-122"/>
                <a:ea typeface="黑体" panose="02010600030101010101" pitchFamily="2" charset="-122"/>
              </a:rPr>
              <a:t>系實務專題</a:t>
            </a:r>
            <a:endParaRPr lang="zh-TW" altLang="en-US" sz="3200" spc="300" dirty="0">
              <a:solidFill>
                <a:schemeClr val="bg1"/>
              </a:solidFill>
              <a:latin typeface="黑体" panose="02010600030101010101" pitchFamily="2" charset="-122"/>
              <a:ea typeface="黑体" panose="02010600030101010101" pitchFamily="2" charset="-122"/>
            </a:endParaRPr>
          </a:p>
        </p:txBody>
      </p:sp>
      <p:sp>
        <p:nvSpPr>
          <p:cNvPr id="4" name="TextBox 6"/>
          <p:cNvSpPr txBox="1"/>
          <p:nvPr/>
        </p:nvSpPr>
        <p:spPr>
          <a:xfrm>
            <a:off x="4630289" y="2203044"/>
            <a:ext cx="4259179" cy="338554"/>
          </a:xfrm>
          <a:prstGeom prst="rect">
            <a:avLst/>
          </a:prstGeom>
          <a:noFill/>
        </p:spPr>
        <p:txBody>
          <a:bodyPr wrap="none" rtlCol="0">
            <a:spAutoFit/>
          </a:bodyPr>
          <a:lstStyle/>
          <a:p>
            <a:r>
              <a:rPr lang="en-US" altLang="zh-TW" sz="1600" dirty="0" smtClean="0">
                <a:solidFill>
                  <a:schemeClr val="bg1"/>
                </a:solidFill>
              </a:rPr>
              <a:t>Diabetic-Retinopathy-Detection </a:t>
            </a:r>
            <a:r>
              <a:rPr lang="en-US" altLang="zh-TW" sz="1400" dirty="0" smtClean="0">
                <a:solidFill>
                  <a:schemeClr val="bg1"/>
                </a:solidFill>
              </a:rPr>
              <a:t> </a:t>
            </a:r>
            <a:r>
              <a:rPr lang="en-US" altLang="zh-TW" sz="1600" dirty="0" smtClean="0">
                <a:solidFill>
                  <a:schemeClr val="bg1"/>
                </a:solidFill>
              </a:rPr>
              <a:t>  </a:t>
            </a:r>
            <a:r>
              <a:rPr lang="en-US" altLang="zh-TW" sz="1600" dirty="0">
                <a:solidFill>
                  <a:schemeClr val="bg1"/>
                </a:solidFill>
              </a:rPr>
              <a:t>/Deep Learning</a:t>
            </a:r>
            <a:endParaRPr lang="zh-TW" altLang="en-US" sz="1600" dirty="0">
              <a:solidFill>
                <a:schemeClr val="bg1"/>
              </a:solidFill>
            </a:endParaRPr>
          </a:p>
        </p:txBody>
      </p:sp>
      <p:cxnSp>
        <p:nvCxnSpPr>
          <p:cNvPr id="5" name="直接连接符 4"/>
          <p:cNvCxnSpPr>
            <a:cxnSpLocks/>
          </p:cNvCxnSpPr>
          <p:nvPr/>
        </p:nvCxnSpPr>
        <p:spPr>
          <a:xfrm>
            <a:off x="7776822" y="3600246"/>
            <a:ext cx="540058" cy="0"/>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sp>
        <p:nvSpPr>
          <p:cNvPr id="6" name="TextBox 8"/>
          <p:cNvSpPr txBox="1"/>
          <p:nvPr/>
        </p:nvSpPr>
        <p:spPr>
          <a:xfrm>
            <a:off x="3420472" y="3672284"/>
            <a:ext cx="5256438" cy="523220"/>
          </a:xfrm>
          <a:prstGeom prst="rect">
            <a:avLst/>
          </a:prstGeom>
          <a:noFill/>
        </p:spPr>
        <p:txBody>
          <a:bodyPr wrap="square" rtlCol="0">
            <a:spAutoFit/>
          </a:bodyPr>
          <a:lstStyle/>
          <a:p>
            <a:pPr algn="r"/>
            <a:r>
              <a:rPr lang="zh-TW" altLang="en-US" sz="1400" dirty="0">
                <a:solidFill>
                  <a:schemeClr val="bg1"/>
                </a:solidFill>
                <a:latin typeface="黑体" panose="02010600030101010101" pitchFamily="2" charset="-122"/>
                <a:ea typeface="黑体" panose="02010600030101010101" pitchFamily="2" charset="-122"/>
              </a:rPr>
              <a:t>深度學習是機器學習中一種基於對資料進行表徵學習的</a:t>
            </a:r>
            <a:r>
              <a:rPr lang="zh-TW" altLang="en-US" sz="1400" dirty="0" smtClean="0">
                <a:solidFill>
                  <a:schemeClr val="bg1"/>
                </a:solidFill>
                <a:latin typeface="黑体" panose="02010600030101010101" pitchFamily="2" charset="-122"/>
                <a:ea typeface="黑体" panose="02010600030101010101" pitchFamily="2" charset="-122"/>
              </a:rPr>
              <a:t>演算法</a:t>
            </a:r>
            <a:endParaRPr lang="en-US" altLang="zh-TW" sz="1400" dirty="0" smtClean="0">
              <a:solidFill>
                <a:schemeClr val="bg1"/>
              </a:solidFill>
              <a:latin typeface="黑体" panose="02010600030101010101" pitchFamily="2" charset="-122"/>
              <a:ea typeface="黑体" panose="02010600030101010101" pitchFamily="2" charset="-122"/>
            </a:endParaRPr>
          </a:p>
          <a:p>
            <a:pPr algn="r"/>
            <a:r>
              <a:rPr lang="zh-TW" altLang="en-US" sz="1400" dirty="0" smtClean="0">
                <a:solidFill>
                  <a:schemeClr val="bg1"/>
                </a:solidFill>
                <a:latin typeface="黑体" panose="02010600030101010101" pitchFamily="2" charset="-122"/>
                <a:ea typeface="黑体" panose="02010600030101010101" pitchFamily="2" charset="-122"/>
              </a:rPr>
              <a:t>我</a:t>
            </a:r>
            <a:r>
              <a:rPr lang="zh-TW" altLang="en-US" sz="1400" dirty="0">
                <a:solidFill>
                  <a:schemeClr val="bg1"/>
                </a:solidFill>
                <a:latin typeface="黑体" panose="02010600030101010101" pitchFamily="2" charset="-122"/>
                <a:ea typeface="黑体" panose="02010600030101010101" pitchFamily="2" charset="-122"/>
              </a:rPr>
              <a:t>們</a:t>
            </a:r>
            <a:r>
              <a:rPr lang="zh-TW" altLang="en-US" sz="1400" dirty="0" smtClean="0">
                <a:solidFill>
                  <a:schemeClr val="bg1"/>
                </a:solidFill>
                <a:latin typeface="黑体" panose="02010600030101010101" pitchFamily="2" charset="-122"/>
                <a:ea typeface="黑体" panose="02010600030101010101" pitchFamily="2" charset="-122"/>
              </a:rPr>
              <a:t>主要使用</a:t>
            </a:r>
            <a:r>
              <a:rPr lang="en-US" altLang="zh-TW" sz="1400" dirty="0" smtClean="0">
                <a:solidFill>
                  <a:schemeClr val="bg1"/>
                </a:solidFill>
                <a:latin typeface="黑体" panose="02010600030101010101" pitchFamily="2" charset="-122"/>
                <a:ea typeface="黑体" panose="02010600030101010101" pitchFamily="2" charset="-122"/>
              </a:rPr>
              <a:t>(convolutional </a:t>
            </a:r>
            <a:r>
              <a:rPr lang="en-US" altLang="zh-TW" sz="1400" dirty="0">
                <a:solidFill>
                  <a:schemeClr val="bg1"/>
                </a:solidFill>
                <a:latin typeface="黑体" panose="02010600030101010101" pitchFamily="2" charset="-122"/>
                <a:ea typeface="黑体" panose="02010600030101010101" pitchFamily="2" charset="-122"/>
              </a:rPr>
              <a:t>neural networks</a:t>
            </a:r>
            <a:r>
              <a:rPr lang="zh-TW" altLang="en-US" sz="1400" dirty="0">
                <a:solidFill>
                  <a:schemeClr val="bg1"/>
                </a:solidFill>
                <a:latin typeface="黑体" panose="02010600030101010101" pitchFamily="2" charset="-122"/>
                <a:ea typeface="黑体" panose="02010600030101010101" pitchFamily="2" charset="-122"/>
              </a:rPr>
              <a:t>，</a:t>
            </a:r>
            <a:r>
              <a:rPr lang="en-US" altLang="zh-TW" sz="1400" dirty="0" smtClean="0">
                <a:solidFill>
                  <a:schemeClr val="bg1"/>
                </a:solidFill>
                <a:latin typeface="黑体" panose="02010600030101010101" pitchFamily="2" charset="-122"/>
                <a:ea typeface="黑体" panose="02010600030101010101" pitchFamily="2" charset="-122"/>
              </a:rPr>
              <a:t>CNN)</a:t>
            </a:r>
            <a:r>
              <a:rPr lang="zh-TW" altLang="en-US" sz="1400" dirty="0" smtClean="0">
                <a:solidFill>
                  <a:schemeClr val="bg1"/>
                </a:solidFill>
                <a:latin typeface="黑体" panose="02010600030101010101" pitchFamily="2" charset="-122"/>
                <a:ea typeface="黑体" panose="02010600030101010101" pitchFamily="2" charset="-122"/>
              </a:rPr>
              <a:t>結構</a:t>
            </a:r>
            <a:endParaRPr lang="zh-CN" altLang="en-US" sz="1400" dirty="0">
              <a:solidFill>
                <a:schemeClr val="bg1"/>
              </a:solidFill>
              <a:latin typeface="黑体" panose="02010600030101010101" pitchFamily="2" charset="-122"/>
              <a:ea typeface="黑体" panose="02010600030101010101" pitchFamily="2" charset="-122"/>
            </a:endParaRPr>
          </a:p>
        </p:txBody>
      </p:sp>
      <p:sp>
        <p:nvSpPr>
          <p:cNvPr id="7" name="文字方塊 6"/>
          <p:cNvSpPr txBox="1"/>
          <p:nvPr/>
        </p:nvSpPr>
        <p:spPr>
          <a:xfrm>
            <a:off x="4644574" y="1601919"/>
            <a:ext cx="4608384" cy="461665"/>
          </a:xfrm>
          <a:prstGeom prst="rect">
            <a:avLst/>
          </a:prstGeom>
          <a:noFill/>
        </p:spPr>
        <p:txBody>
          <a:bodyPr wrap="square" rtlCol="0">
            <a:spAutoFit/>
          </a:bodyPr>
          <a:lstStyle/>
          <a:p>
            <a:r>
              <a:rPr lang="zh-TW" altLang="en-US" sz="2400" dirty="0" smtClean="0">
                <a:solidFill>
                  <a:srgbClr val="00B0F0"/>
                </a:solidFill>
              </a:rPr>
              <a:t>視網膜病變影像辨識</a:t>
            </a:r>
            <a:r>
              <a:rPr lang="en-US" altLang="zh-TW" sz="2400" dirty="0" smtClean="0">
                <a:solidFill>
                  <a:srgbClr val="00B0F0"/>
                </a:solidFill>
              </a:rPr>
              <a:t>/</a:t>
            </a:r>
            <a:r>
              <a:rPr lang="zh-TW" altLang="en-US" sz="2400" dirty="0" smtClean="0">
                <a:solidFill>
                  <a:srgbClr val="00B0F0"/>
                </a:solidFill>
              </a:rPr>
              <a:t>深度學習</a:t>
            </a:r>
            <a:endParaRPr lang="en-US" altLang="zh-TW" sz="2400" dirty="0" smtClean="0">
              <a:solidFill>
                <a:srgbClr val="00B0F0"/>
              </a:solidFill>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2"/>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2"/>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4"/>
                                        </p:tgtEl>
                                        <p:attrNameLst>
                                          <p:attrName>style.visibility</p:attrName>
                                        </p:attrNameLst>
                                      </p:cBhvr>
                                      <p:to>
                                        <p:strVal val="visible"/>
                                      </p:to>
                                    </p:set>
                                    <p:anim calcmode="lin" valueType="num">
                                      <p:cBhvr>
                                        <p:cTn id="17" dur="4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4"/>
                                        </p:tgtEl>
                                        <p:attrNameLst>
                                          <p:attrName>ppt_y</p:attrName>
                                        </p:attrNameLst>
                                      </p:cBhvr>
                                      <p:tavLst>
                                        <p:tav tm="0">
                                          <p:val>
                                            <p:strVal val="#ppt_y"/>
                                          </p:val>
                                        </p:tav>
                                        <p:tav tm="100000">
                                          <p:val>
                                            <p:strVal val="#ppt_y"/>
                                          </p:val>
                                        </p:tav>
                                      </p:tavLst>
                                    </p:anim>
                                    <p:anim calcmode="lin" valueType="num">
                                      <p:cBhvr>
                                        <p:cTn id="19" dur="4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4"/>
                                        </p:tgtEl>
                                      </p:cBhvr>
                                    </p:animEffect>
                                  </p:childTnLst>
                                </p:cTn>
                              </p:par>
                            </p:childTnLst>
                          </p:cTn>
                        </p:par>
                        <p:par>
                          <p:cTn id="22" fill="hold">
                            <p:stCondLst>
                              <p:cond delay="4580"/>
                            </p:stCondLst>
                            <p:childTnLst>
                              <p:par>
                                <p:cTn id="23" presetID="22" presetClass="entr" presetSubtype="8"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par>
                          <p:cTn id="26" fill="hold">
                            <p:stCondLst>
                              <p:cond delay="5080"/>
                            </p:stCondLst>
                            <p:childTnLst>
                              <p:par>
                                <p:cTn id="27" presetID="42" presetClass="entr" presetSubtype="0"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000"/>
                                        <p:tgtEl>
                                          <p:spTgt spid="6"/>
                                        </p:tgtEl>
                                      </p:cBhvr>
                                    </p:animEffect>
                                    <p:anim calcmode="lin" valueType="num">
                                      <p:cBhvr>
                                        <p:cTn id="30" dur="1000" fill="hold"/>
                                        <p:tgtEl>
                                          <p:spTgt spid="6"/>
                                        </p:tgtEl>
                                        <p:attrNameLst>
                                          <p:attrName>ppt_x</p:attrName>
                                        </p:attrNameLst>
                                      </p:cBhvr>
                                      <p:tavLst>
                                        <p:tav tm="0">
                                          <p:val>
                                            <p:strVal val="#ppt_x"/>
                                          </p:val>
                                        </p:tav>
                                        <p:tav tm="100000">
                                          <p:val>
                                            <p:strVal val="#ppt_x"/>
                                          </p:val>
                                        </p:tav>
                                      </p:tavLst>
                                    </p:anim>
                                    <p:anim calcmode="lin" valueType="num">
                                      <p:cBhvr>
                                        <p:cTn id="3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2" grpId="2"/>
      <p:bldP spid="4" grpId="0"/>
      <p:bldP spid="6" grpId="0"/>
    </p:bldLst>
  </p:timing>
  <p:extLst mod="1">
    <p:ext uri="{E180D4A7-C9FB-4DFB-919C-405C955672EB}">
      <p14:showEvtLst xmlns:p14="http://schemas.microsoft.com/office/powerpoint/2010/main">
        <p14:playEvt time="1" objId="7"/>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oup 65"/>
          <p:cNvGrpSpPr/>
          <p:nvPr/>
        </p:nvGrpSpPr>
        <p:grpSpPr>
          <a:xfrm>
            <a:off x="2254905" y="796019"/>
            <a:ext cx="4585852" cy="3896885"/>
            <a:chOff x="398742" y="2982432"/>
            <a:chExt cx="4659857" cy="3977695"/>
          </a:xfrm>
        </p:grpSpPr>
        <p:sp>
          <p:nvSpPr>
            <p:cNvPr id="66" name="文本框 11"/>
            <p:cNvSpPr txBox="1"/>
            <p:nvPr/>
          </p:nvSpPr>
          <p:spPr>
            <a:xfrm>
              <a:off x="398742" y="2982432"/>
              <a:ext cx="2892355" cy="314159"/>
            </a:xfrm>
            <a:prstGeom prst="rect">
              <a:avLst/>
            </a:prstGeom>
            <a:noFill/>
          </p:spPr>
          <p:txBody>
            <a:bodyPr wrap="none" rtlCol="0">
              <a:spAutoFit/>
            </a:bodyPr>
            <a:lstStyle/>
            <a:p>
              <a:r>
                <a:rPr lang="en-US" altLang="zh-TW" sz="1400" dirty="0">
                  <a:solidFill>
                    <a:srgbClr val="00A4E3"/>
                  </a:solidFill>
                  <a:latin typeface="微软雅黑" panose="020B0503020204020204" pitchFamily="34" charset="-122"/>
                  <a:ea typeface="微软雅黑" panose="020B0503020204020204" pitchFamily="34" charset="-122"/>
                </a:rPr>
                <a:t>Fully Connected Layer </a:t>
              </a:r>
              <a:r>
                <a:rPr lang="zh-TW" altLang="en-US" sz="1400" dirty="0">
                  <a:solidFill>
                    <a:srgbClr val="00A4E3"/>
                  </a:solidFill>
                  <a:latin typeface="微软雅黑" panose="020B0503020204020204" pitchFamily="34" charset="-122"/>
                  <a:ea typeface="微软雅黑" panose="020B0503020204020204" pitchFamily="34" charset="-122"/>
                </a:rPr>
                <a:t>全連接層</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67" name="矩形 9"/>
            <p:cNvSpPr/>
            <p:nvPr/>
          </p:nvSpPr>
          <p:spPr>
            <a:xfrm>
              <a:off x="668518" y="6615207"/>
              <a:ext cx="4390081" cy="344920"/>
            </a:xfrm>
            <a:prstGeom prst="rect">
              <a:avLst/>
            </a:prstGeom>
          </p:spPr>
          <p:txBody>
            <a:bodyPr wrap="square">
              <a:spAutoFit/>
            </a:bodyPr>
            <a:lstStyle/>
            <a:p>
              <a:pPr algn="just">
                <a:lnSpc>
                  <a:spcPct val="114000"/>
                </a:lnSpc>
              </a:pPr>
              <a:r>
                <a:rPr lang="zh-TW" altLang="en-US" sz="1400" dirty="0" smtClean="0">
                  <a:solidFill>
                    <a:schemeClr val="bg1">
                      <a:lumMod val="85000"/>
                    </a:schemeClr>
                  </a:solidFill>
                  <a:latin typeface="微软雅黑" panose="020B0503020204020204" pitchFamily="34" charset="-122"/>
                  <a:ea typeface="微软雅黑" panose="020B0503020204020204" pitchFamily="34" charset="-122"/>
                </a:rPr>
                <a:t>機器透過提取</a:t>
              </a:r>
              <a:r>
                <a:rPr lang="zh-TW" altLang="en-US" sz="1400" dirty="0">
                  <a:solidFill>
                    <a:schemeClr val="bg1">
                      <a:lumMod val="85000"/>
                    </a:schemeClr>
                  </a:solidFill>
                  <a:latin typeface="微软雅黑" panose="020B0503020204020204" pitchFamily="34" charset="-122"/>
                  <a:ea typeface="微软雅黑" panose="020B0503020204020204" pitchFamily="34" charset="-122"/>
                </a:rPr>
                <a:t>的</a:t>
              </a:r>
              <a:r>
                <a:rPr lang="zh-TW" altLang="en-US" sz="1400" dirty="0" smtClean="0">
                  <a:solidFill>
                    <a:schemeClr val="bg1">
                      <a:lumMod val="85000"/>
                    </a:schemeClr>
                  </a:solidFill>
                  <a:latin typeface="微软雅黑" panose="020B0503020204020204" pitchFamily="34" charset="-122"/>
                  <a:ea typeface="微软雅黑" panose="020B0503020204020204" pitchFamily="34" charset="-122"/>
                </a:rPr>
                <a:t>特徵判斷圖片是哪一類</a:t>
              </a:r>
              <a:endParaRPr lang="zh-CN" altLang="en-US" sz="1400" dirty="0">
                <a:solidFill>
                  <a:schemeClr val="bg1">
                    <a:lumMod val="85000"/>
                  </a:schemeClr>
                </a:solidFill>
                <a:latin typeface="微软雅黑" panose="020B0503020204020204" pitchFamily="34" charset="-122"/>
                <a:ea typeface="微软雅黑" panose="020B0503020204020204" pitchFamily="34" charset="-122"/>
              </a:endParaRPr>
            </a:p>
          </p:txBody>
        </p:sp>
      </p:grpSp>
      <p:sp>
        <p:nvSpPr>
          <p:cNvPr id="48" name="平行四边形 4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平行四边形 4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flipV="1">
            <a:off x="3366175"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9" name="TextBox 10"/>
          <p:cNvSpPr txBox="1"/>
          <p:nvPr/>
        </p:nvSpPr>
        <p:spPr>
          <a:xfrm>
            <a:off x="324214" y="71952"/>
            <a:ext cx="1338828"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深度學習架構</a:t>
            </a:r>
          </a:p>
        </p:txBody>
      </p:sp>
      <p:grpSp>
        <p:nvGrpSpPr>
          <p:cNvPr id="100" name="Group 7"/>
          <p:cNvGrpSpPr>
            <a:grpSpLocks/>
          </p:cNvGrpSpPr>
          <p:nvPr/>
        </p:nvGrpSpPr>
        <p:grpSpPr bwMode="auto">
          <a:xfrm>
            <a:off x="180202" y="181952"/>
            <a:ext cx="216018" cy="113981"/>
            <a:chOff x="0" y="0"/>
            <a:chExt cx="1041399" cy="549275"/>
          </a:xfrm>
          <a:solidFill>
            <a:srgbClr val="133E73"/>
          </a:solidFill>
        </p:grpSpPr>
        <p:sp>
          <p:nvSpPr>
            <p:cNvPr id="101"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2"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3"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05" name="文字方塊 104"/>
          <p:cNvSpPr txBox="1"/>
          <p:nvPr/>
        </p:nvSpPr>
        <p:spPr>
          <a:xfrm>
            <a:off x="1037957" y="694153"/>
            <a:ext cx="2160180" cy="369332"/>
          </a:xfrm>
          <a:prstGeom prst="rect">
            <a:avLst/>
          </a:prstGeom>
          <a:noFill/>
        </p:spPr>
        <p:txBody>
          <a:bodyPr wrap="square" rtlCol="0">
            <a:spAutoFit/>
          </a:bodyPr>
          <a:lstStyle/>
          <a:p>
            <a:r>
              <a:rPr lang="en-US" altLang="zh-TW" dirty="0" smtClean="0">
                <a:solidFill>
                  <a:schemeClr val="bg1"/>
                </a:solidFill>
              </a:rPr>
              <a:t>CNN</a:t>
            </a:r>
            <a:r>
              <a:rPr lang="zh-TW" altLang="en-US" dirty="0" smtClean="0">
                <a:solidFill>
                  <a:schemeClr val="bg1"/>
                </a:solidFill>
              </a:rPr>
              <a:t>模型</a:t>
            </a:r>
            <a:endParaRPr lang="zh-TW" altLang="en-US" dirty="0">
              <a:solidFill>
                <a:schemeClr val="bg1"/>
              </a:solidFill>
            </a:endParaRPr>
          </a:p>
        </p:txBody>
      </p:sp>
      <p:pic>
        <p:nvPicPr>
          <p:cNvPr id="20" name="圖片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9425" y="1248359"/>
            <a:ext cx="1818952" cy="1311674"/>
          </a:xfrm>
          <a:prstGeom prst="rect">
            <a:avLst/>
          </a:prstGeom>
        </p:spPr>
      </p:pic>
      <p:pic>
        <p:nvPicPr>
          <p:cNvPr id="21" name="圖片 20"/>
          <p:cNvPicPr>
            <a:picLocks noChangeAspect="1"/>
          </p:cNvPicPr>
          <p:nvPr/>
        </p:nvPicPr>
        <p:blipFill rotWithShape="1">
          <a:blip r:embed="rId3" cstate="print">
            <a:extLst>
              <a:ext uri="{28A0092B-C50C-407E-A947-70E740481C1C}">
                <a14:useLocalDpi xmlns:a14="http://schemas.microsoft.com/office/drawing/2010/main" val="0"/>
              </a:ext>
            </a:extLst>
          </a:blip>
          <a:srcRect l="64065" t="51990" r="25307" b="30619"/>
          <a:stretch/>
        </p:blipFill>
        <p:spPr>
          <a:xfrm>
            <a:off x="2916430" y="2203082"/>
            <a:ext cx="758354" cy="827294"/>
          </a:xfrm>
          <a:prstGeom prst="rect">
            <a:avLst/>
          </a:prstGeom>
          <a:ln w="63500">
            <a:noFill/>
          </a:ln>
        </p:spPr>
      </p:pic>
      <p:cxnSp>
        <p:nvCxnSpPr>
          <p:cNvPr id="23" name="直線單箭頭接點 22"/>
          <p:cNvCxnSpPr>
            <a:stCxn id="28" idx="3"/>
            <a:endCxn id="21" idx="1"/>
          </p:cNvCxnSpPr>
          <p:nvPr/>
        </p:nvCxnSpPr>
        <p:spPr>
          <a:xfrm>
            <a:off x="1790350" y="2052117"/>
            <a:ext cx="1126080" cy="564612"/>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1262205" y="1297300"/>
            <a:ext cx="140186" cy="13444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i="1" dirty="0"/>
          </a:p>
        </p:txBody>
      </p:sp>
      <p:sp>
        <p:nvSpPr>
          <p:cNvPr id="26" name="矩形 25"/>
          <p:cNvSpPr/>
          <p:nvPr/>
        </p:nvSpPr>
        <p:spPr>
          <a:xfrm>
            <a:off x="1144066" y="2376144"/>
            <a:ext cx="188232" cy="16040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i="1" dirty="0"/>
          </a:p>
        </p:txBody>
      </p:sp>
      <p:sp>
        <p:nvSpPr>
          <p:cNvPr id="27" name="矩形 26"/>
          <p:cNvSpPr/>
          <p:nvPr/>
        </p:nvSpPr>
        <p:spPr>
          <a:xfrm>
            <a:off x="1583295" y="2318596"/>
            <a:ext cx="181039" cy="17131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i="1" dirty="0"/>
          </a:p>
        </p:txBody>
      </p:sp>
      <p:sp>
        <p:nvSpPr>
          <p:cNvPr id="28" name="矩形 27"/>
          <p:cNvSpPr/>
          <p:nvPr/>
        </p:nvSpPr>
        <p:spPr>
          <a:xfrm>
            <a:off x="1620322" y="1944108"/>
            <a:ext cx="170028" cy="21601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i="1" dirty="0"/>
          </a:p>
        </p:txBody>
      </p:sp>
      <p:pic>
        <p:nvPicPr>
          <p:cNvPr id="36" name="圖片 35"/>
          <p:cNvPicPr>
            <a:picLocks noChangeAspect="1"/>
          </p:cNvPicPr>
          <p:nvPr/>
        </p:nvPicPr>
        <p:blipFill rotWithShape="1">
          <a:blip r:embed="rId3" cstate="print">
            <a:extLst>
              <a:ext uri="{28A0092B-C50C-407E-A947-70E740481C1C}">
                <a14:useLocalDpi xmlns:a14="http://schemas.microsoft.com/office/drawing/2010/main" val="0"/>
              </a:ext>
            </a:extLst>
          </a:blip>
          <a:srcRect l="63265" t="80007" r="26531" b="4687"/>
          <a:stretch/>
        </p:blipFill>
        <p:spPr>
          <a:xfrm>
            <a:off x="2882939" y="3065813"/>
            <a:ext cx="828068" cy="828068"/>
          </a:xfrm>
          <a:prstGeom prst="rect">
            <a:avLst/>
          </a:prstGeom>
        </p:spPr>
      </p:pic>
      <p:pic>
        <p:nvPicPr>
          <p:cNvPr id="37" name="圖片 36"/>
          <p:cNvPicPr>
            <a:picLocks noChangeAspect="1"/>
          </p:cNvPicPr>
          <p:nvPr/>
        </p:nvPicPr>
        <p:blipFill rotWithShape="1">
          <a:blip r:embed="rId3" cstate="print">
            <a:extLst>
              <a:ext uri="{28A0092B-C50C-407E-A947-70E740481C1C}">
                <a14:useLocalDpi xmlns:a14="http://schemas.microsoft.com/office/drawing/2010/main" val="0"/>
              </a:ext>
            </a:extLst>
          </a:blip>
          <a:srcRect l="47734" t="2227" r="48185" b="88589"/>
          <a:stretch/>
        </p:blipFill>
        <p:spPr>
          <a:xfrm>
            <a:off x="2916430" y="1053927"/>
            <a:ext cx="648054" cy="972081"/>
          </a:xfrm>
          <a:prstGeom prst="rect">
            <a:avLst/>
          </a:prstGeom>
        </p:spPr>
      </p:pic>
      <p:pic>
        <p:nvPicPr>
          <p:cNvPr id="38" name="圖片 37"/>
          <p:cNvPicPr>
            <a:picLocks noChangeAspect="1"/>
          </p:cNvPicPr>
          <p:nvPr/>
        </p:nvPicPr>
        <p:blipFill rotWithShape="1">
          <a:blip r:embed="rId3" cstate="print">
            <a:extLst>
              <a:ext uri="{28A0092B-C50C-407E-A947-70E740481C1C}">
                <a14:useLocalDpi xmlns:a14="http://schemas.microsoft.com/office/drawing/2010/main" val="0"/>
              </a:ext>
            </a:extLst>
          </a:blip>
          <a:srcRect l="40159" t="89938" r="50757" b="879"/>
          <a:stretch/>
        </p:blipFill>
        <p:spPr>
          <a:xfrm>
            <a:off x="680233" y="3873300"/>
            <a:ext cx="1110117" cy="748174"/>
          </a:xfrm>
          <a:prstGeom prst="rect">
            <a:avLst/>
          </a:prstGeom>
        </p:spPr>
      </p:pic>
      <p:cxnSp>
        <p:nvCxnSpPr>
          <p:cNvPr id="39" name="直線單箭頭接點 38"/>
          <p:cNvCxnSpPr>
            <a:stCxn id="25" idx="3"/>
            <a:endCxn id="37" idx="1"/>
          </p:cNvCxnSpPr>
          <p:nvPr/>
        </p:nvCxnSpPr>
        <p:spPr>
          <a:xfrm>
            <a:off x="1402391" y="1364521"/>
            <a:ext cx="1514039" cy="175447"/>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單箭頭接點 41"/>
          <p:cNvCxnSpPr>
            <a:stCxn id="26" idx="2"/>
            <a:endCxn id="38" idx="0"/>
          </p:cNvCxnSpPr>
          <p:nvPr/>
        </p:nvCxnSpPr>
        <p:spPr>
          <a:xfrm flipH="1">
            <a:off x="1235292" y="2536547"/>
            <a:ext cx="2890" cy="1336753"/>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線單箭頭接點 44"/>
          <p:cNvCxnSpPr>
            <a:stCxn id="27" idx="3"/>
            <a:endCxn id="36" idx="1"/>
          </p:cNvCxnSpPr>
          <p:nvPr/>
        </p:nvCxnSpPr>
        <p:spPr>
          <a:xfrm>
            <a:off x="1764334" y="2404254"/>
            <a:ext cx="1118605" cy="1075593"/>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0" name="Picture 2" descr="ãFully connected layerãçåçæå°çµæ"/>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59681" y="1400918"/>
            <a:ext cx="2324863" cy="2662343"/>
          </a:xfrm>
          <a:prstGeom prst="rect">
            <a:avLst/>
          </a:prstGeom>
          <a:noFill/>
          <a:extLst>
            <a:ext uri="{909E8E84-426E-40DD-AFC4-6F175D3DCCD1}">
              <a14:hiddenFill xmlns:a14="http://schemas.microsoft.com/office/drawing/2010/main">
                <a:solidFill>
                  <a:srgbClr val="FFFFFF"/>
                </a:solidFill>
              </a14:hiddenFill>
            </a:ext>
          </a:extLst>
        </p:spPr>
      </p:pic>
      <p:cxnSp>
        <p:nvCxnSpPr>
          <p:cNvPr id="54" name="直線單箭頭接點 53"/>
          <p:cNvCxnSpPr>
            <a:stCxn id="37" idx="3"/>
            <a:endCxn id="56" idx="2"/>
          </p:cNvCxnSpPr>
          <p:nvPr/>
        </p:nvCxnSpPr>
        <p:spPr>
          <a:xfrm>
            <a:off x="3564484" y="1539968"/>
            <a:ext cx="1008231" cy="155388"/>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直線單箭頭接點 58"/>
          <p:cNvCxnSpPr>
            <a:stCxn id="21" idx="3"/>
            <a:endCxn id="74" idx="2"/>
          </p:cNvCxnSpPr>
          <p:nvPr/>
        </p:nvCxnSpPr>
        <p:spPr>
          <a:xfrm>
            <a:off x="3674784" y="2616729"/>
            <a:ext cx="923484" cy="95487"/>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線單箭頭接點 61"/>
          <p:cNvCxnSpPr>
            <a:stCxn id="38" idx="3"/>
            <a:endCxn id="75" idx="2"/>
          </p:cNvCxnSpPr>
          <p:nvPr/>
        </p:nvCxnSpPr>
        <p:spPr>
          <a:xfrm flipV="1">
            <a:off x="1790350" y="3710473"/>
            <a:ext cx="2782218" cy="536914"/>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線單箭頭接點 67"/>
          <p:cNvCxnSpPr>
            <a:stCxn id="36" idx="3"/>
            <a:endCxn id="73" idx="2"/>
          </p:cNvCxnSpPr>
          <p:nvPr/>
        </p:nvCxnSpPr>
        <p:spPr>
          <a:xfrm flipV="1">
            <a:off x="3711007" y="3058497"/>
            <a:ext cx="883544" cy="421350"/>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6" name="橢圓 55"/>
          <p:cNvSpPr/>
          <p:nvPr/>
        </p:nvSpPr>
        <p:spPr>
          <a:xfrm>
            <a:off x="4572715" y="1584078"/>
            <a:ext cx="249214" cy="22255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3" name="橢圓 72"/>
          <p:cNvSpPr/>
          <p:nvPr/>
        </p:nvSpPr>
        <p:spPr>
          <a:xfrm>
            <a:off x="4594551" y="2947219"/>
            <a:ext cx="249214" cy="22255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4" name="橢圓 73"/>
          <p:cNvSpPr/>
          <p:nvPr/>
        </p:nvSpPr>
        <p:spPr>
          <a:xfrm>
            <a:off x="4598268" y="2600938"/>
            <a:ext cx="249214" cy="22255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5" name="橢圓 74"/>
          <p:cNvSpPr/>
          <p:nvPr/>
        </p:nvSpPr>
        <p:spPr>
          <a:xfrm>
            <a:off x="4572568" y="3599195"/>
            <a:ext cx="249214" cy="22255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6" name="橢圓 75"/>
          <p:cNvSpPr/>
          <p:nvPr/>
        </p:nvSpPr>
        <p:spPr>
          <a:xfrm>
            <a:off x="5940682" y="2257247"/>
            <a:ext cx="291335" cy="25177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ln w="0"/>
                <a:solidFill>
                  <a:schemeClr val="tx1"/>
                </a:solidFill>
                <a:effectLst>
                  <a:outerShdw blurRad="38100" dist="19050" dir="2700000" algn="tl" rotWithShape="0">
                    <a:schemeClr val="dk1">
                      <a:alpha val="40000"/>
                    </a:schemeClr>
                  </a:outerShdw>
                </a:effectLst>
              </a:rPr>
              <a:t>1</a:t>
            </a:r>
            <a:endParaRPr lang="en-US" altLang="zh-TW" dirty="0" smtClean="0"/>
          </a:p>
        </p:txBody>
      </p:sp>
      <p:sp>
        <p:nvSpPr>
          <p:cNvPr id="77" name="橢圓 76"/>
          <p:cNvSpPr/>
          <p:nvPr/>
        </p:nvSpPr>
        <p:spPr>
          <a:xfrm>
            <a:off x="5982803" y="1960367"/>
            <a:ext cx="249214" cy="222556"/>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ln w="0"/>
                <a:solidFill>
                  <a:schemeClr val="tx1"/>
                </a:solidFill>
                <a:effectLst>
                  <a:outerShdw blurRad="38100" dist="19050" dir="2700000" algn="tl" rotWithShape="0">
                    <a:schemeClr val="dk1">
                      <a:alpha val="40000"/>
                    </a:schemeClr>
                  </a:outerShdw>
                </a:effectLst>
              </a:rPr>
              <a:t>0</a:t>
            </a:r>
            <a:endParaRPr lang="zh-TW" altLang="en-US" dirty="0">
              <a:ln w="0"/>
              <a:solidFill>
                <a:schemeClr val="tx1"/>
              </a:solidFill>
              <a:effectLst>
                <a:outerShdw blurRad="38100" dist="19050" dir="2700000" algn="tl" rotWithShape="0">
                  <a:schemeClr val="dk1">
                    <a:alpha val="40000"/>
                  </a:schemeClr>
                </a:outerShdw>
              </a:effectLst>
            </a:endParaRPr>
          </a:p>
        </p:txBody>
      </p:sp>
      <p:sp>
        <p:nvSpPr>
          <p:cNvPr id="78" name="橢圓 77"/>
          <p:cNvSpPr/>
          <p:nvPr/>
        </p:nvSpPr>
        <p:spPr>
          <a:xfrm>
            <a:off x="5982803" y="3305684"/>
            <a:ext cx="249214" cy="222556"/>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ln w="0"/>
                <a:solidFill>
                  <a:schemeClr val="tx1"/>
                </a:solidFill>
                <a:effectLst>
                  <a:outerShdw blurRad="38100" dist="19050" dir="2700000" algn="tl" rotWithShape="0">
                    <a:schemeClr val="dk1">
                      <a:alpha val="40000"/>
                    </a:schemeClr>
                  </a:outerShdw>
                </a:effectLst>
              </a:rPr>
              <a:t>4</a:t>
            </a:r>
            <a:endParaRPr lang="zh-TW" altLang="en-US" dirty="0"/>
          </a:p>
        </p:txBody>
      </p:sp>
      <p:sp>
        <p:nvSpPr>
          <p:cNvPr id="79" name="橢圓 78"/>
          <p:cNvSpPr/>
          <p:nvPr/>
        </p:nvSpPr>
        <p:spPr>
          <a:xfrm>
            <a:off x="5982803" y="2954535"/>
            <a:ext cx="249214" cy="22255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ln w="0"/>
                <a:solidFill>
                  <a:schemeClr val="tx1"/>
                </a:solidFill>
                <a:effectLst>
                  <a:outerShdw blurRad="38100" dist="19050" dir="2700000" algn="tl" rotWithShape="0">
                    <a:schemeClr val="dk1">
                      <a:alpha val="40000"/>
                    </a:schemeClr>
                  </a:outerShdw>
                </a:effectLst>
              </a:rPr>
              <a:t>3</a:t>
            </a:r>
            <a:endParaRPr lang="zh-TW" altLang="en-US" dirty="0">
              <a:ln w="0"/>
              <a:solidFill>
                <a:schemeClr val="tx1"/>
              </a:solidFill>
              <a:effectLst>
                <a:outerShdw blurRad="38100" dist="19050" dir="2700000" algn="tl" rotWithShape="0">
                  <a:schemeClr val="dk1">
                    <a:alpha val="40000"/>
                  </a:schemeClr>
                </a:outerShdw>
              </a:effectLst>
            </a:endParaRPr>
          </a:p>
        </p:txBody>
      </p:sp>
      <p:sp>
        <p:nvSpPr>
          <p:cNvPr id="80" name="橢圓 79"/>
          <p:cNvSpPr/>
          <p:nvPr/>
        </p:nvSpPr>
        <p:spPr>
          <a:xfrm>
            <a:off x="5971337" y="2624573"/>
            <a:ext cx="249214" cy="222556"/>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ln w="0"/>
                <a:solidFill>
                  <a:schemeClr val="tx1"/>
                </a:solidFill>
                <a:effectLst>
                  <a:outerShdw blurRad="38100" dist="19050" dir="2700000" algn="tl" rotWithShape="0">
                    <a:schemeClr val="dk1">
                      <a:alpha val="40000"/>
                    </a:schemeClr>
                  </a:outerShdw>
                </a:effectLst>
              </a:rPr>
              <a:t>2</a:t>
            </a:r>
            <a:endParaRPr lang="zh-TW" altLang="en-US" dirty="0"/>
          </a:p>
        </p:txBody>
      </p:sp>
      <p:sp>
        <p:nvSpPr>
          <p:cNvPr id="60" name="文字方塊 59"/>
          <p:cNvSpPr txBox="1"/>
          <p:nvPr/>
        </p:nvSpPr>
        <p:spPr>
          <a:xfrm>
            <a:off x="6876760" y="1804045"/>
            <a:ext cx="1872156" cy="369332"/>
          </a:xfrm>
          <a:prstGeom prst="rect">
            <a:avLst/>
          </a:prstGeom>
          <a:noFill/>
        </p:spPr>
        <p:txBody>
          <a:bodyPr wrap="square" rtlCol="0">
            <a:spAutoFit/>
          </a:bodyPr>
          <a:lstStyle/>
          <a:p>
            <a:r>
              <a:rPr lang="zh-TW" altLang="en-US" dirty="0" smtClean="0">
                <a:solidFill>
                  <a:schemeClr val="bg1"/>
                </a:solidFill>
              </a:rPr>
              <a:t>無</a:t>
            </a:r>
            <a:endParaRPr lang="zh-TW" altLang="en-US" dirty="0">
              <a:solidFill>
                <a:schemeClr val="bg1"/>
              </a:solidFill>
            </a:endParaRPr>
          </a:p>
        </p:txBody>
      </p:sp>
      <p:sp>
        <p:nvSpPr>
          <p:cNvPr id="84" name="文字方塊 83"/>
          <p:cNvSpPr txBox="1"/>
          <p:nvPr/>
        </p:nvSpPr>
        <p:spPr>
          <a:xfrm>
            <a:off x="6876760" y="2135152"/>
            <a:ext cx="1872156" cy="369332"/>
          </a:xfrm>
          <a:prstGeom prst="rect">
            <a:avLst/>
          </a:prstGeom>
          <a:noFill/>
        </p:spPr>
        <p:txBody>
          <a:bodyPr wrap="square" rtlCol="0">
            <a:spAutoFit/>
          </a:bodyPr>
          <a:lstStyle/>
          <a:p>
            <a:r>
              <a:rPr lang="zh-TW" altLang="en-US" dirty="0">
                <a:solidFill>
                  <a:schemeClr val="bg1"/>
                </a:solidFill>
              </a:rPr>
              <a:t>輕微</a:t>
            </a:r>
            <a:endParaRPr lang="zh-TW" altLang="en-US" dirty="0">
              <a:solidFill>
                <a:schemeClr val="bg1"/>
              </a:solidFill>
            </a:endParaRPr>
          </a:p>
        </p:txBody>
      </p:sp>
      <p:sp>
        <p:nvSpPr>
          <p:cNvPr id="85" name="文字方塊 84"/>
          <p:cNvSpPr txBox="1"/>
          <p:nvPr/>
        </p:nvSpPr>
        <p:spPr>
          <a:xfrm>
            <a:off x="6868490" y="2483305"/>
            <a:ext cx="1872156" cy="369332"/>
          </a:xfrm>
          <a:prstGeom prst="rect">
            <a:avLst/>
          </a:prstGeom>
          <a:noFill/>
        </p:spPr>
        <p:txBody>
          <a:bodyPr wrap="square" rtlCol="0">
            <a:spAutoFit/>
          </a:bodyPr>
          <a:lstStyle/>
          <a:p>
            <a:r>
              <a:rPr lang="zh-TW" altLang="en-US" dirty="0" smtClean="0">
                <a:solidFill>
                  <a:schemeClr val="bg1"/>
                </a:solidFill>
              </a:rPr>
              <a:t>中</a:t>
            </a:r>
            <a:r>
              <a:rPr lang="zh-TW" altLang="en-US" dirty="0">
                <a:solidFill>
                  <a:schemeClr val="bg1"/>
                </a:solidFill>
              </a:rPr>
              <a:t>度</a:t>
            </a:r>
          </a:p>
        </p:txBody>
      </p:sp>
      <p:sp>
        <p:nvSpPr>
          <p:cNvPr id="86" name="文字方塊 85"/>
          <p:cNvSpPr txBox="1"/>
          <p:nvPr/>
        </p:nvSpPr>
        <p:spPr>
          <a:xfrm>
            <a:off x="6868490" y="2835591"/>
            <a:ext cx="1872156" cy="369332"/>
          </a:xfrm>
          <a:prstGeom prst="rect">
            <a:avLst/>
          </a:prstGeom>
          <a:noFill/>
        </p:spPr>
        <p:txBody>
          <a:bodyPr wrap="square" rtlCol="0">
            <a:spAutoFit/>
          </a:bodyPr>
          <a:lstStyle/>
          <a:p>
            <a:r>
              <a:rPr lang="zh-TW" altLang="en-US" dirty="0">
                <a:solidFill>
                  <a:schemeClr val="bg1"/>
                </a:solidFill>
              </a:rPr>
              <a:t>嚴重</a:t>
            </a:r>
            <a:endParaRPr lang="zh-TW" altLang="en-US" dirty="0">
              <a:solidFill>
                <a:schemeClr val="bg1"/>
              </a:solidFill>
            </a:endParaRPr>
          </a:p>
        </p:txBody>
      </p:sp>
      <p:sp>
        <p:nvSpPr>
          <p:cNvPr id="87" name="文字方塊 86"/>
          <p:cNvSpPr txBox="1"/>
          <p:nvPr/>
        </p:nvSpPr>
        <p:spPr>
          <a:xfrm>
            <a:off x="6858236" y="3218749"/>
            <a:ext cx="1872156" cy="369332"/>
          </a:xfrm>
          <a:prstGeom prst="rect">
            <a:avLst/>
          </a:prstGeom>
          <a:noFill/>
        </p:spPr>
        <p:txBody>
          <a:bodyPr wrap="square" rtlCol="0">
            <a:spAutoFit/>
          </a:bodyPr>
          <a:lstStyle/>
          <a:p>
            <a:r>
              <a:rPr lang="zh-TW" altLang="en-US" dirty="0" smtClean="0">
                <a:solidFill>
                  <a:schemeClr val="bg1"/>
                </a:solidFill>
              </a:rPr>
              <a:t>增殖性</a:t>
            </a:r>
            <a:endParaRPr lang="zh-TW" altLang="en-US" dirty="0">
              <a:solidFill>
                <a:schemeClr val="bg1"/>
              </a:solidFill>
            </a:endParaRPr>
          </a:p>
        </p:txBody>
      </p:sp>
    </p:spTree>
    <p:extLst>
      <p:ext uri="{BB962C8B-B14F-4D97-AF65-F5344CB8AC3E}">
        <p14:creationId xmlns:p14="http://schemas.microsoft.com/office/powerpoint/2010/main" val="196761577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0-#ppt_w/2"/>
                                          </p:val>
                                        </p:tav>
                                        <p:tav tm="100000">
                                          <p:val>
                                            <p:strVal val="#ppt_x"/>
                                          </p:val>
                                        </p:tav>
                                      </p:tavLst>
                                    </p:anim>
                                    <p:anim calcmode="lin" valueType="num">
                                      <p:cBhvr additive="base">
                                        <p:cTn id="8" dur="500" fill="hold"/>
                                        <p:tgtEl>
                                          <p:spTgt spid="10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9"/>
                                        </p:tgtEl>
                                        <p:attrNameLst>
                                          <p:attrName>style.visibility</p:attrName>
                                        </p:attrNameLst>
                                      </p:cBhvr>
                                      <p:to>
                                        <p:strVal val="visible"/>
                                      </p:to>
                                    </p:set>
                                    <p:anim calcmode="lin" valueType="num">
                                      <p:cBhvr>
                                        <p:cTn id="12" dur="500" fill="hold"/>
                                        <p:tgtEl>
                                          <p:spTgt spid="9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9"/>
                                        </p:tgtEl>
                                        <p:attrNameLst>
                                          <p:attrName>ppt_y</p:attrName>
                                        </p:attrNameLst>
                                      </p:cBhvr>
                                      <p:tavLst>
                                        <p:tav tm="0">
                                          <p:val>
                                            <p:strVal val="#ppt_y"/>
                                          </p:val>
                                        </p:tav>
                                        <p:tav tm="100000">
                                          <p:val>
                                            <p:strVal val="#ppt_y"/>
                                          </p:val>
                                        </p:tav>
                                      </p:tavLst>
                                    </p:anim>
                                    <p:anim calcmode="lin" valueType="num">
                                      <p:cBhvr>
                                        <p:cTn id="14" dur="500" fill="hold"/>
                                        <p:tgtEl>
                                          <p:spTgt spid="9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9"/>
                                        </p:tgtEl>
                                      </p:cBhvr>
                                    </p:animEffect>
                                  </p:childTnLst>
                                </p:cTn>
                              </p:par>
                            </p:childTnLst>
                          </p:cTn>
                        </p:par>
                        <p:par>
                          <p:cTn id="17" fill="hold">
                            <p:stCondLst>
                              <p:cond delay="1250"/>
                            </p:stCondLst>
                            <p:childTnLst>
                              <p:par>
                                <p:cTn id="18" presetID="1" presetClass="emph" presetSubtype="2" fill="hold" grpId="0" nodeType="afterEffect">
                                  <p:stCondLst>
                                    <p:cond delay="0"/>
                                  </p:stCondLst>
                                  <p:childTnLst>
                                    <p:animClr clrSpc="rgb" dir="cw">
                                      <p:cBhvr>
                                        <p:cTn id="19" dur="300" fill="hold"/>
                                        <p:tgtEl>
                                          <p:spTgt spid="50"/>
                                        </p:tgtEl>
                                        <p:attrNameLst>
                                          <p:attrName>fillcolor</p:attrName>
                                        </p:attrNameLst>
                                      </p:cBhvr>
                                      <p:to>
                                        <a:srgbClr val="00AEEF"/>
                                      </p:to>
                                    </p:animClr>
                                    <p:set>
                                      <p:cBhvr>
                                        <p:cTn id="20" dur="300" fill="hold"/>
                                        <p:tgtEl>
                                          <p:spTgt spid="50"/>
                                        </p:tgtEl>
                                        <p:attrNameLst>
                                          <p:attrName>fill.type</p:attrName>
                                        </p:attrNameLst>
                                      </p:cBhvr>
                                      <p:to>
                                        <p:strVal val="solid"/>
                                      </p:to>
                                    </p:set>
                                    <p:set>
                                      <p:cBhvr>
                                        <p:cTn id="21" dur="300" fill="hold"/>
                                        <p:tgtEl>
                                          <p:spTgt spid="50"/>
                                        </p:tgtEl>
                                        <p:attrNameLst>
                                          <p:attrName>fill.on</p:attrName>
                                        </p:attrNameLst>
                                      </p:cBhvr>
                                      <p:to>
                                        <p:strVal val="true"/>
                                      </p:to>
                                    </p:set>
                                  </p:childTnLst>
                                </p:cTn>
                              </p:par>
                            </p:childTnLst>
                          </p:cTn>
                        </p:par>
                        <p:par>
                          <p:cTn id="22" fill="hold">
                            <p:stCondLst>
                              <p:cond delay="1550"/>
                            </p:stCondLst>
                            <p:childTnLst>
                              <p:par>
                                <p:cTn id="23" presetID="12" presetClass="entr" presetSubtype="1" fill="hold" nodeType="afterEffect">
                                  <p:stCondLst>
                                    <p:cond delay="0"/>
                                  </p:stCondLst>
                                  <p:childTnLst>
                                    <p:set>
                                      <p:cBhvr>
                                        <p:cTn id="24" dur="1" fill="hold">
                                          <p:stCondLst>
                                            <p:cond delay="0"/>
                                          </p:stCondLst>
                                        </p:cTn>
                                        <p:tgtEl>
                                          <p:spTgt spid="65"/>
                                        </p:tgtEl>
                                        <p:attrNameLst>
                                          <p:attrName>style.visibility</p:attrName>
                                        </p:attrNameLst>
                                      </p:cBhvr>
                                      <p:to>
                                        <p:strVal val="visible"/>
                                      </p:to>
                                    </p:set>
                                    <p:animEffect transition="in" filter="slide(fromTop)">
                                      <p:cBhvr>
                                        <p:cTn id="25"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99" grpId="0"/>
    </p:bldLst>
  </p:timing>
  <p:extLst mod="1">
    <p:ext uri="{E180D4A7-C9FB-4DFB-919C-405C955672EB}">
      <p14:showEvtLst xmlns:p14="http://schemas.microsoft.com/office/powerpoint/2010/main">
        <p14:playEvt time="1315" objId="104"/>
        <p14:stopEvt time="2081" objId="104"/>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Box 41"/>
          <p:cNvSpPr txBox="1">
            <a:spLocks noChangeArrowheads="1"/>
          </p:cNvSpPr>
          <p:nvPr/>
        </p:nvSpPr>
        <p:spPr bwMode="auto">
          <a:xfrm>
            <a:off x="328827" y="4596464"/>
            <a:ext cx="2032579" cy="252716"/>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7391" tIns="33696" rIns="67391" bIns="33696">
            <a:spAutoFit/>
          </a:bodyPr>
          <a:lstStyle/>
          <a:p>
            <a:pPr algn="ctr"/>
            <a:r>
              <a:rPr lang="zh-TW" altLang="en-US" sz="1200" b="1" dirty="0" smtClean="0">
                <a:solidFill>
                  <a:schemeClr val="bg1"/>
                </a:solidFill>
                <a:latin typeface="微软雅黑" panose="020B0503020204020204" pitchFamily="34" charset="-122"/>
                <a:ea typeface="微软雅黑" panose="020B0503020204020204" pitchFamily="34" charset="-122"/>
              </a:rPr>
              <a:t>視網膜影像由</a:t>
            </a:r>
            <a:r>
              <a:rPr lang="en-US" altLang="zh-TW" sz="1200" b="1" dirty="0" err="1" smtClean="0">
                <a:solidFill>
                  <a:schemeClr val="bg1"/>
                </a:solidFill>
                <a:latin typeface="微软雅黑" panose="020B0503020204020204" pitchFamily="34" charset="-122"/>
                <a:ea typeface="微软雅黑" panose="020B0503020204020204" pitchFamily="34" charset="-122"/>
              </a:rPr>
              <a:t>EyePACS</a:t>
            </a:r>
            <a:r>
              <a:rPr lang="zh-TW" altLang="en-US" sz="1200" b="1" dirty="0" smtClean="0">
                <a:solidFill>
                  <a:schemeClr val="bg1"/>
                </a:solidFill>
                <a:latin typeface="微软雅黑" panose="020B0503020204020204" pitchFamily="34" charset="-122"/>
                <a:ea typeface="微软雅黑" panose="020B0503020204020204" pitchFamily="34" charset="-122"/>
              </a:rPr>
              <a:t>提供</a:t>
            </a:r>
            <a:endParaRPr lang="en-US" altLang="ko-KR" sz="1200" b="1" dirty="0">
              <a:solidFill>
                <a:schemeClr val="bg1"/>
              </a:solidFill>
              <a:latin typeface="微软雅黑" panose="020B0503020204020204" pitchFamily="34" charset="-122"/>
              <a:ea typeface="微软雅黑" panose="020B0503020204020204" pitchFamily="34" charset="-122"/>
            </a:endParaRPr>
          </a:p>
        </p:txBody>
      </p:sp>
      <p:grpSp>
        <p:nvGrpSpPr>
          <p:cNvPr id="30" name="Group 114"/>
          <p:cNvGrpSpPr/>
          <p:nvPr/>
        </p:nvGrpSpPr>
        <p:grpSpPr>
          <a:xfrm>
            <a:off x="252208" y="1319079"/>
            <a:ext cx="1684908" cy="1482389"/>
            <a:chOff x="1057275" y="1583888"/>
            <a:chExt cx="1712098" cy="1513131"/>
          </a:xfrm>
        </p:grpSpPr>
        <p:sp>
          <p:nvSpPr>
            <p:cNvPr id="31" name="圆角矩形 9"/>
            <p:cNvSpPr/>
            <p:nvPr/>
          </p:nvSpPr>
          <p:spPr>
            <a:xfrm>
              <a:off x="1057275" y="1583888"/>
              <a:ext cx="1712098" cy="1513131"/>
            </a:xfrm>
            <a:prstGeom prst="roundRect">
              <a:avLst>
                <a:gd name="adj" fmla="val 6371"/>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latin typeface="微软雅黑 Light" panose="020B0502040204020203" pitchFamily="34" charset="-122"/>
                <a:ea typeface="微软雅黑 Light" panose="020B0502040204020203" pitchFamily="34" charset="-122"/>
              </a:endParaRPr>
            </a:p>
          </p:txBody>
        </p:sp>
        <p:sp>
          <p:nvSpPr>
            <p:cNvPr id="32" name="圆角矩形 10"/>
            <p:cNvSpPr/>
            <p:nvPr/>
          </p:nvSpPr>
          <p:spPr>
            <a:xfrm>
              <a:off x="1097436" y="1622223"/>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33" name="Text Box 41"/>
            <p:cNvSpPr txBox="1">
              <a:spLocks noChangeArrowheads="1"/>
            </p:cNvSpPr>
            <p:nvPr/>
          </p:nvSpPr>
          <p:spPr bwMode="auto">
            <a:xfrm>
              <a:off x="1097436" y="1815163"/>
              <a:ext cx="1620675" cy="259705"/>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endParaRPr lang="zh-CN" altLang="en-US" sz="1000" dirty="0">
                <a:latin typeface="微软雅黑" panose="020B0503020204020204" pitchFamily="34" charset="-122"/>
                <a:ea typeface="微软雅黑" panose="020B0503020204020204" pitchFamily="34" charset="-122"/>
              </a:endParaRPr>
            </a:p>
          </p:txBody>
        </p:sp>
        <p:sp>
          <p:nvSpPr>
            <p:cNvPr id="34" name="矩形 27"/>
            <p:cNvSpPr/>
            <p:nvPr/>
          </p:nvSpPr>
          <p:spPr>
            <a:xfrm>
              <a:off x="1503396" y="2806203"/>
              <a:ext cx="837566" cy="282743"/>
            </a:xfrm>
            <a:prstGeom prst="rect">
              <a:avLst/>
            </a:prstGeom>
          </p:spPr>
          <p:txBody>
            <a:bodyPr wrap="none">
              <a:spAutoFit/>
            </a:bodyPr>
            <a:lstStyle/>
            <a:p>
              <a:pPr algn="ctr"/>
              <a:r>
                <a:rPr lang="zh-TW" altLang="en-US" sz="1200" b="1" dirty="0" smtClean="0">
                  <a:solidFill>
                    <a:schemeClr val="bg1"/>
                  </a:solidFill>
                  <a:latin typeface="微软雅黑 Light" panose="020B0502040204020203" pitchFamily="34" charset="-122"/>
                  <a:ea typeface="微软雅黑 Light" panose="020B0502040204020203" pitchFamily="34" charset="-122"/>
                </a:rPr>
                <a:t>無</a:t>
              </a:r>
              <a:r>
                <a:rPr lang="en-US" altLang="zh-TW" sz="1200" b="1" dirty="0" smtClean="0">
                  <a:solidFill>
                    <a:schemeClr val="bg1"/>
                  </a:solidFill>
                  <a:latin typeface="微软雅黑 Light" panose="020B0502040204020203" pitchFamily="34" charset="-122"/>
                  <a:ea typeface="微软雅黑 Light" panose="020B0502040204020203" pitchFamily="34" charset="-122"/>
                </a:rPr>
                <a:t>(</a:t>
              </a:r>
              <a:r>
                <a:rPr lang="zh-TW" altLang="en-US" sz="1200" b="1" dirty="0" smtClean="0">
                  <a:solidFill>
                    <a:schemeClr val="bg1"/>
                  </a:solidFill>
                  <a:latin typeface="微软雅黑 Light" panose="020B0502040204020203" pitchFamily="34" charset="-122"/>
                  <a:ea typeface="微软雅黑 Light" panose="020B0502040204020203" pitchFamily="34" charset="-122"/>
                </a:rPr>
                <a:t>第</a:t>
              </a:r>
              <a:r>
                <a:rPr lang="en-US" altLang="zh-TW" sz="1200" b="1" dirty="0" smtClean="0">
                  <a:solidFill>
                    <a:schemeClr val="bg1"/>
                  </a:solidFill>
                  <a:latin typeface="微软雅黑 Light" panose="020B0502040204020203" pitchFamily="34" charset="-122"/>
                  <a:ea typeface="微软雅黑 Light" panose="020B0502040204020203" pitchFamily="34" charset="-122"/>
                </a:rPr>
                <a:t>0</a:t>
              </a:r>
              <a:r>
                <a:rPr lang="zh-TW" altLang="en-US" sz="1200" b="1" dirty="0" smtClean="0">
                  <a:solidFill>
                    <a:schemeClr val="bg1"/>
                  </a:solidFill>
                  <a:latin typeface="微软雅黑 Light" panose="020B0502040204020203" pitchFamily="34" charset="-122"/>
                  <a:ea typeface="微软雅黑 Light" panose="020B0502040204020203" pitchFamily="34" charset="-122"/>
                </a:rPr>
                <a:t>類</a:t>
              </a:r>
              <a:r>
                <a:rPr lang="en-US" altLang="zh-TW" sz="1200" b="1" dirty="0" smtClean="0">
                  <a:solidFill>
                    <a:schemeClr val="bg1"/>
                  </a:solidFill>
                  <a:latin typeface="微软雅黑 Light" panose="020B0502040204020203" pitchFamily="34" charset="-122"/>
                  <a:ea typeface="微软雅黑 Light" panose="020B0502040204020203" pitchFamily="34" charset="-122"/>
                </a:rPr>
                <a:t>)</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grpSp>
      <p:grpSp>
        <p:nvGrpSpPr>
          <p:cNvPr id="35" name="Group 115"/>
          <p:cNvGrpSpPr/>
          <p:nvPr/>
        </p:nvGrpSpPr>
        <p:grpSpPr>
          <a:xfrm>
            <a:off x="1997292" y="1326341"/>
            <a:ext cx="1684908" cy="1482389"/>
            <a:chOff x="2830520" y="1591301"/>
            <a:chExt cx="1712098" cy="1513131"/>
          </a:xfrm>
        </p:grpSpPr>
        <p:sp>
          <p:nvSpPr>
            <p:cNvPr id="36" name="圆角矩形 11"/>
            <p:cNvSpPr/>
            <p:nvPr/>
          </p:nvSpPr>
          <p:spPr>
            <a:xfrm>
              <a:off x="2830520" y="1591301"/>
              <a:ext cx="1712098" cy="1513131"/>
            </a:xfrm>
            <a:prstGeom prst="roundRect">
              <a:avLst>
                <a:gd name="adj" fmla="val 6371"/>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37" name="圆角矩形 12"/>
            <p:cNvSpPr/>
            <p:nvPr/>
          </p:nvSpPr>
          <p:spPr>
            <a:xfrm>
              <a:off x="2870680" y="1629636"/>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38" name="矩形 28"/>
            <p:cNvSpPr/>
            <p:nvPr/>
          </p:nvSpPr>
          <p:spPr>
            <a:xfrm>
              <a:off x="3209701" y="2806203"/>
              <a:ext cx="967875" cy="282743"/>
            </a:xfrm>
            <a:prstGeom prst="rect">
              <a:avLst/>
            </a:prstGeom>
          </p:spPr>
          <p:txBody>
            <a:bodyPr wrap="none">
              <a:spAutoFit/>
            </a:bodyPr>
            <a:lstStyle/>
            <a:p>
              <a:pPr algn="ctr"/>
              <a:r>
                <a:rPr lang="zh-TW" altLang="en-US" sz="1200" b="1" dirty="0" smtClean="0">
                  <a:solidFill>
                    <a:schemeClr val="bg1"/>
                  </a:solidFill>
                  <a:latin typeface="微软雅黑 Light" panose="020B0502040204020203" pitchFamily="34" charset="-122"/>
                  <a:ea typeface="微软雅黑 Light" panose="020B0502040204020203" pitchFamily="34" charset="-122"/>
                </a:rPr>
                <a:t>輕微</a:t>
              </a:r>
              <a:r>
                <a:rPr lang="en-US" altLang="zh-TW" sz="1200" b="1" dirty="0" smtClean="0">
                  <a:solidFill>
                    <a:schemeClr val="bg1"/>
                  </a:solidFill>
                  <a:latin typeface="微软雅黑 Light" panose="020B0502040204020203" pitchFamily="34" charset="-122"/>
                  <a:ea typeface="微软雅黑 Light" panose="020B0502040204020203" pitchFamily="34" charset="-122"/>
                </a:rPr>
                <a:t>(</a:t>
              </a:r>
              <a:r>
                <a:rPr lang="zh-TW" altLang="en-US" sz="1200" b="1" dirty="0" smtClean="0">
                  <a:solidFill>
                    <a:schemeClr val="bg1"/>
                  </a:solidFill>
                  <a:latin typeface="微软雅黑 Light" panose="020B0502040204020203" pitchFamily="34" charset="-122"/>
                  <a:ea typeface="微软雅黑 Light" panose="020B0502040204020203" pitchFamily="34" charset="-122"/>
                </a:rPr>
                <a:t>第</a:t>
              </a:r>
              <a:r>
                <a:rPr lang="en-US" altLang="zh-TW" sz="1200" b="1" dirty="0" smtClean="0">
                  <a:solidFill>
                    <a:schemeClr val="bg1"/>
                  </a:solidFill>
                  <a:latin typeface="微软雅黑 Light" panose="020B0502040204020203" pitchFamily="34" charset="-122"/>
                  <a:ea typeface="微软雅黑 Light" panose="020B0502040204020203" pitchFamily="34" charset="-122"/>
                </a:rPr>
                <a:t>1</a:t>
              </a:r>
              <a:r>
                <a:rPr lang="zh-TW" altLang="en-US" sz="1200" b="1" dirty="0" smtClean="0">
                  <a:solidFill>
                    <a:schemeClr val="bg1"/>
                  </a:solidFill>
                  <a:latin typeface="微软雅黑 Light" panose="020B0502040204020203" pitchFamily="34" charset="-122"/>
                  <a:ea typeface="微软雅黑 Light" panose="020B0502040204020203" pitchFamily="34" charset="-122"/>
                </a:rPr>
                <a:t>類</a:t>
              </a:r>
              <a:r>
                <a:rPr lang="en-US" altLang="zh-TW" sz="1200" b="1" dirty="0" smtClean="0">
                  <a:solidFill>
                    <a:schemeClr val="bg1"/>
                  </a:solidFill>
                  <a:latin typeface="微软雅黑 Light" panose="020B0502040204020203" pitchFamily="34" charset="-122"/>
                  <a:ea typeface="微软雅黑 Light" panose="020B0502040204020203" pitchFamily="34" charset="-122"/>
                </a:rPr>
                <a:t>)</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sp>
          <p:nvSpPr>
            <p:cNvPr id="39" name="Text Box 41"/>
            <p:cNvSpPr txBox="1">
              <a:spLocks noChangeArrowheads="1"/>
            </p:cNvSpPr>
            <p:nvPr/>
          </p:nvSpPr>
          <p:spPr bwMode="auto">
            <a:xfrm>
              <a:off x="2870511" y="1815163"/>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p>
          </p:txBody>
        </p:sp>
      </p:grpSp>
      <p:grpSp>
        <p:nvGrpSpPr>
          <p:cNvPr id="40" name="Group 117"/>
          <p:cNvGrpSpPr/>
          <p:nvPr/>
        </p:nvGrpSpPr>
        <p:grpSpPr>
          <a:xfrm>
            <a:off x="3742374" y="1329254"/>
            <a:ext cx="1684908" cy="1482389"/>
            <a:chOff x="4603764" y="1594274"/>
            <a:chExt cx="1712098" cy="1513131"/>
          </a:xfrm>
        </p:grpSpPr>
        <p:sp>
          <p:nvSpPr>
            <p:cNvPr id="41" name="圆角矩形 13"/>
            <p:cNvSpPr/>
            <p:nvPr/>
          </p:nvSpPr>
          <p:spPr>
            <a:xfrm>
              <a:off x="4603764" y="1594274"/>
              <a:ext cx="1712098" cy="1513131"/>
            </a:xfrm>
            <a:prstGeom prst="roundRect">
              <a:avLst>
                <a:gd name="adj" fmla="val 6371"/>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latin typeface="微软雅黑 Light" panose="020B0502040204020203" pitchFamily="34" charset="-122"/>
                <a:ea typeface="微软雅黑 Light" panose="020B0502040204020203" pitchFamily="34" charset="-122"/>
              </a:endParaRPr>
            </a:p>
          </p:txBody>
        </p:sp>
        <p:sp>
          <p:nvSpPr>
            <p:cNvPr id="42" name="圆角矩形 14"/>
            <p:cNvSpPr/>
            <p:nvPr/>
          </p:nvSpPr>
          <p:spPr>
            <a:xfrm>
              <a:off x="4643925" y="1632610"/>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43" name="矩形 29"/>
            <p:cNvSpPr/>
            <p:nvPr/>
          </p:nvSpPr>
          <p:spPr>
            <a:xfrm>
              <a:off x="4938112" y="2806203"/>
              <a:ext cx="993938" cy="282743"/>
            </a:xfrm>
            <a:prstGeom prst="rect">
              <a:avLst/>
            </a:prstGeom>
          </p:spPr>
          <p:txBody>
            <a:bodyPr wrap="none">
              <a:spAutoFit/>
            </a:bodyPr>
            <a:lstStyle/>
            <a:p>
              <a:pPr algn="ctr"/>
              <a:r>
                <a:rPr lang="zh-TW" altLang="en-US" sz="1200" b="1" dirty="0" smtClean="0">
                  <a:solidFill>
                    <a:schemeClr val="bg1"/>
                  </a:solidFill>
                  <a:latin typeface="微软雅黑 Light" panose="020B0502040204020203" pitchFamily="34" charset="-122"/>
                  <a:ea typeface="微软雅黑 Light" panose="020B0502040204020203" pitchFamily="34" charset="-122"/>
                </a:rPr>
                <a:t>中度</a:t>
              </a:r>
              <a:r>
                <a:rPr lang="en-US" altLang="zh-TW" sz="1200" b="1" dirty="0" smtClean="0">
                  <a:solidFill>
                    <a:schemeClr val="bg1"/>
                  </a:solidFill>
                  <a:latin typeface="微软雅黑 Light" panose="020B0502040204020203" pitchFamily="34" charset="-122"/>
                  <a:ea typeface="微软雅黑 Light" panose="020B0502040204020203" pitchFamily="34" charset="-122"/>
                </a:rPr>
                <a:t>(</a:t>
              </a:r>
              <a:r>
                <a:rPr lang="zh-TW" altLang="en-US" sz="1200" b="1" dirty="0" smtClean="0">
                  <a:solidFill>
                    <a:schemeClr val="bg1"/>
                  </a:solidFill>
                  <a:latin typeface="微软雅黑 Light" panose="020B0502040204020203" pitchFamily="34" charset="-122"/>
                  <a:ea typeface="微软雅黑 Light" panose="020B0502040204020203" pitchFamily="34" charset="-122"/>
                </a:rPr>
                <a:t>第</a:t>
              </a:r>
              <a:r>
                <a:rPr lang="en-US" altLang="zh-TW" sz="1200" b="1" dirty="0">
                  <a:solidFill>
                    <a:schemeClr val="bg1"/>
                  </a:solidFill>
                  <a:latin typeface="微软雅黑 Light" panose="020B0502040204020203" pitchFamily="34" charset="-122"/>
                  <a:ea typeface="微软雅黑 Light" panose="020B0502040204020203" pitchFamily="34" charset="-122"/>
                </a:rPr>
                <a:t>2</a:t>
              </a:r>
              <a:r>
                <a:rPr lang="zh-TW" altLang="en-US" sz="1200" b="1" dirty="0" smtClean="0">
                  <a:solidFill>
                    <a:schemeClr val="bg1"/>
                  </a:solidFill>
                  <a:latin typeface="微软雅黑 Light" panose="020B0502040204020203" pitchFamily="34" charset="-122"/>
                  <a:ea typeface="微软雅黑 Light" panose="020B0502040204020203" pitchFamily="34" charset="-122"/>
                </a:rPr>
                <a:t>類</a:t>
              </a:r>
              <a:r>
                <a:rPr lang="en-US" altLang="zh-TW" sz="1200" b="1" dirty="0" smtClean="0">
                  <a:solidFill>
                    <a:schemeClr val="bg1"/>
                  </a:solidFill>
                  <a:latin typeface="微软雅黑 Light" panose="020B0502040204020203" pitchFamily="34" charset="-122"/>
                  <a:ea typeface="微软雅黑 Light" panose="020B0502040204020203" pitchFamily="34" charset="-122"/>
                </a:rPr>
                <a:t>)</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sp>
          <p:nvSpPr>
            <p:cNvPr id="44" name="Text Box 41"/>
            <p:cNvSpPr txBox="1">
              <a:spLocks noChangeArrowheads="1"/>
            </p:cNvSpPr>
            <p:nvPr/>
          </p:nvSpPr>
          <p:spPr bwMode="auto">
            <a:xfrm>
              <a:off x="4632636" y="1824688"/>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p>
          </p:txBody>
        </p:sp>
      </p:grpSp>
      <p:grpSp>
        <p:nvGrpSpPr>
          <p:cNvPr id="45" name="Group 118"/>
          <p:cNvGrpSpPr/>
          <p:nvPr/>
        </p:nvGrpSpPr>
        <p:grpSpPr>
          <a:xfrm>
            <a:off x="5477133" y="1319079"/>
            <a:ext cx="1684908" cy="1482389"/>
            <a:chOff x="6367126" y="1594274"/>
            <a:chExt cx="1712098" cy="1513131"/>
          </a:xfrm>
        </p:grpSpPr>
        <p:sp>
          <p:nvSpPr>
            <p:cNvPr id="46" name="圆角矩形 15"/>
            <p:cNvSpPr/>
            <p:nvPr/>
          </p:nvSpPr>
          <p:spPr>
            <a:xfrm>
              <a:off x="6367126" y="1594274"/>
              <a:ext cx="1712098" cy="1513131"/>
            </a:xfrm>
            <a:prstGeom prst="roundRect">
              <a:avLst>
                <a:gd name="adj" fmla="val 6371"/>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47" name="圆角矩形 16"/>
            <p:cNvSpPr/>
            <p:nvPr/>
          </p:nvSpPr>
          <p:spPr>
            <a:xfrm>
              <a:off x="6407286" y="1632610"/>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48" name="矩形 30"/>
            <p:cNvSpPr/>
            <p:nvPr/>
          </p:nvSpPr>
          <p:spPr>
            <a:xfrm>
              <a:off x="6726206" y="2806203"/>
              <a:ext cx="993938" cy="282743"/>
            </a:xfrm>
            <a:prstGeom prst="rect">
              <a:avLst/>
            </a:prstGeom>
          </p:spPr>
          <p:txBody>
            <a:bodyPr wrap="none">
              <a:spAutoFit/>
            </a:bodyPr>
            <a:lstStyle/>
            <a:p>
              <a:pPr algn="ctr"/>
              <a:r>
                <a:rPr lang="zh-TW" altLang="en-US" sz="1200" b="1" dirty="0" smtClean="0">
                  <a:solidFill>
                    <a:schemeClr val="bg1"/>
                  </a:solidFill>
                  <a:latin typeface="微软雅黑 Light" panose="020B0502040204020203" pitchFamily="34" charset="-122"/>
                  <a:ea typeface="微软雅黑 Light" panose="020B0502040204020203" pitchFamily="34" charset="-122"/>
                </a:rPr>
                <a:t>嚴重</a:t>
              </a:r>
              <a:r>
                <a:rPr lang="en-US" altLang="zh-TW" sz="1200" b="1" dirty="0" smtClean="0">
                  <a:solidFill>
                    <a:schemeClr val="bg1"/>
                  </a:solidFill>
                  <a:latin typeface="微软雅黑 Light" panose="020B0502040204020203" pitchFamily="34" charset="-122"/>
                  <a:ea typeface="微软雅黑 Light" panose="020B0502040204020203" pitchFamily="34" charset="-122"/>
                </a:rPr>
                <a:t>(</a:t>
              </a:r>
              <a:r>
                <a:rPr lang="zh-TW" altLang="en-US" sz="1200" b="1" dirty="0" smtClean="0">
                  <a:solidFill>
                    <a:schemeClr val="bg1"/>
                  </a:solidFill>
                  <a:latin typeface="微软雅黑 Light" panose="020B0502040204020203" pitchFamily="34" charset="-122"/>
                  <a:ea typeface="微软雅黑 Light" panose="020B0502040204020203" pitchFamily="34" charset="-122"/>
                </a:rPr>
                <a:t>第</a:t>
              </a:r>
              <a:r>
                <a:rPr lang="en-US" altLang="zh-TW" sz="1200" b="1" dirty="0">
                  <a:solidFill>
                    <a:schemeClr val="bg1"/>
                  </a:solidFill>
                  <a:latin typeface="微软雅黑 Light" panose="020B0502040204020203" pitchFamily="34" charset="-122"/>
                  <a:ea typeface="微软雅黑 Light" panose="020B0502040204020203" pitchFamily="34" charset="-122"/>
                </a:rPr>
                <a:t>3</a:t>
              </a:r>
              <a:r>
                <a:rPr lang="zh-TW" altLang="en-US" sz="1200" b="1" dirty="0" smtClean="0">
                  <a:solidFill>
                    <a:schemeClr val="bg1"/>
                  </a:solidFill>
                  <a:latin typeface="微软雅黑 Light" panose="020B0502040204020203" pitchFamily="34" charset="-122"/>
                  <a:ea typeface="微软雅黑 Light" panose="020B0502040204020203" pitchFamily="34" charset="-122"/>
                </a:rPr>
                <a:t>類</a:t>
              </a:r>
              <a:r>
                <a:rPr lang="en-US" altLang="zh-TW" sz="1200" b="1" dirty="0" smtClean="0">
                  <a:solidFill>
                    <a:schemeClr val="bg1"/>
                  </a:solidFill>
                  <a:latin typeface="微软雅黑 Light" panose="020B0502040204020203" pitchFamily="34" charset="-122"/>
                  <a:ea typeface="微软雅黑 Light" panose="020B0502040204020203" pitchFamily="34" charset="-122"/>
                </a:rPr>
                <a:t>)</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sp>
          <p:nvSpPr>
            <p:cNvPr id="49" name="Text Box 41"/>
            <p:cNvSpPr txBox="1">
              <a:spLocks noChangeArrowheads="1"/>
            </p:cNvSpPr>
            <p:nvPr/>
          </p:nvSpPr>
          <p:spPr bwMode="auto">
            <a:xfrm>
              <a:off x="6458549" y="1834213"/>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p>
          </p:txBody>
        </p:sp>
      </p:grpSp>
      <p:sp>
        <p:nvSpPr>
          <p:cNvPr id="96" name="平行四边形 95"/>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平行四边形 96"/>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平行四边形 97"/>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平行四边形 98"/>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1" name="TextBox 10"/>
          <p:cNvSpPr txBox="1"/>
          <p:nvPr/>
        </p:nvSpPr>
        <p:spPr>
          <a:xfrm>
            <a:off x="324214" y="71952"/>
            <a:ext cx="1531188"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視網膜病變圖像</a:t>
            </a:r>
          </a:p>
        </p:txBody>
      </p:sp>
      <p:grpSp>
        <p:nvGrpSpPr>
          <p:cNvPr id="102" name="Group 7"/>
          <p:cNvGrpSpPr>
            <a:grpSpLocks/>
          </p:cNvGrpSpPr>
          <p:nvPr/>
        </p:nvGrpSpPr>
        <p:grpSpPr bwMode="auto">
          <a:xfrm>
            <a:off x="180202" y="181952"/>
            <a:ext cx="216018" cy="113981"/>
            <a:chOff x="0" y="0"/>
            <a:chExt cx="1041399" cy="549275"/>
          </a:xfrm>
          <a:solidFill>
            <a:srgbClr val="133E73"/>
          </a:solidFill>
        </p:grpSpPr>
        <p:sp>
          <p:nvSpPr>
            <p:cNvPr id="103"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4"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5"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07" name="Group 118"/>
          <p:cNvGrpSpPr/>
          <p:nvPr/>
        </p:nvGrpSpPr>
        <p:grpSpPr>
          <a:xfrm>
            <a:off x="7217540" y="1304983"/>
            <a:ext cx="1684908" cy="1482389"/>
            <a:chOff x="6367126" y="1594274"/>
            <a:chExt cx="1712098" cy="1513131"/>
          </a:xfrm>
        </p:grpSpPr>
        <p:sp>
          <p:nvSpPr>
            <p:cNvPr id="108" name="圆角矩形 15"/>
            <p:cNvSpPr/>
            <p:nvPr/>
          </p:nvSpPr>
          <p:spPr>
            <a:xfrm>
              <a:off x="6367126" y="1594274"/>
              <a:ext cx="1712098" cy="1513131"/>
            </a:xfrm>
            <a:prstGeom prst="roundRect">
              <a:avLst>
                <a:gd name="adj" fmla="val 6371"/>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109" name="圆角矩形 16"/>
            <p:cNvSpPr/>
            <p:nvPr/>
          </p:nvSpPr>
          <p:spPr>
            <a:xfrm>
              <a:off x="6407286" y="1632610"/>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110" name="矩形 30"/>
            <p:cNvSpPr/>
            <p:nvPr/>
          </p:nvSpPr>
          <p:spPr>
            <a:xfrm>
              <a:off x="6646392" y="2806203"/>
              <a:ext cx="1153566" cy="282743"/>
            </a:xfrm>
            <a:prstGeom prst="rect">
              <a:avLst/>
            </a:prstGeom>
          </p:spPr>
          <p:txBody>
            <a:bodyPr wrap="none">
              <a:spAutoFit/>
            </a:bodyPr>
            <a:lstStyle/>
            <a:p>
              <a:pPr algn="ctr"/>
              <a:r>
                <a:rPr lang="zh-TW" altLang="en-US" sz="1200" b="1" dirty="0" smtClean="0">
                  <a:solidFill>
                    <a:schemeClr val="bg1"/>
                  </a:solidFill>
                  <a:latin typeface="微软雅黑 Light" panose="020B0502040204020203" pitchFamily="34" charset="-122"/>
                  <a:ea typeface="微软雅黑 Light" panose="020B0502040204020203" pitchFamily="34" charset="-122"/>
                </a:rPr>
                <a:t>增值性</a:t>
              </a:r>
              <a:r>
                <a:rPr lang="en-US" altLang="zh-TW" sz="1200" b="1" dirty="0" smtClean="0">
                  <a:solidFill>
                    <a:schemeClr val="bg1"/>
                  </a:solidFill>
                  <a:latin typeface="微软雅黑 Light" panose="020B0502040204020203" pitchFamily="34" charset="-122"/>
                  <a:ea typeface="微软雅黑 Light" panose="020B0502040204020203" pitchFamily="34" charset="-122"/>
                </a:rPr>
                <a:t>(</a:t>
              </a:r>
              <a:r>
                <a:rPr lang="zh-TW" altLang="en-US" sz="1200" b="1" dirty="0" smtClean="0">
                  <a:solidFill>
                    <a:schemeClr val="bg1"/>
                  </a:solidFill>
                  <a:latin typeface="微软雅黑 Light" panose="020B0502040204020203" pitchFamily="34" charset="-122"/>
                  <a:ea typeface="微软雅黑 Light" panose="020B0502040204020203" pitchFamily="34" charset="-122"/>
                </a:rPr>
                <a:t>第</a:t>
              </a:r>
              <a:r>
                <a:rPr lang="en-US" altLang="zh-TW" sz="1200" b="1" dirty="0" smtClean="0">
                  <a:solidFill>
                    <a:schemeClr val="bg1"/>
                  </a:solidFill>
                  <a:latin typeface="微软雅黑 Light" panose="020B0502040204020203" pitchFamily="34" charset="-122"/>
                  <a:ea typeface="微软雅黑 Light" panose="020B0502040204020203" pitchFamily="34" charset="-122"/>
                </a:rPr>
                <a:t>4</a:t>
              </a:r>
              <a:r>
                <a:rPr lang="zh-TW" altLang="en-US" sz="1200" b="1" dirty="0" smtClean="0">
                  <a:solidFill>
                    <a:schemeClr val="bg1"/>
                  </a:solidFill>
                  <a:latin typeface="微软雅黑 Light" panose="020B0502040204020203" pitchFamily="34" charset="-122"/>
                  <a:ea typeface="微软雅黑 Light" panose="020B0502040204020203" pitchFamily="34" charset="-122"/>
                </a:rPr>
                <a:t>類</a:t>
              </a:r>
              <a:r>
                <a:rPr lang="en-US" altLang="zh-TW" sz="1200" b="1" dirty="0" smtClean="0">
                  <a:solidFill>
                    <a:schemeClr val="bg1"/>
                  </a:solidFill>
                  <a:latin typeface="微软雅黑 Light" panose="020B0502040204020203" pitchFamily="34" charset="-122"/>
                  <a:ea typeface="微软雅黑 Light" panose="020B0502040204020203" pitchFamily="34" charset="-122"/>
                </a:rPr>
                <a:t>)</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sp>
          <p:nvSpPr>
            <p:cNvPr id="111" name="Text Box 41"/>
            <p:cNvSpPr txBox="1">
              <a:spLocks noChangeArrowheads="1"/>
            </p:cNvSpPr>
            <p:nvPr/>
          </p:nvSpPr>
          <p:spPr bwMode="auto">
            <a:xfrm>
              <a:off x="6458549" y="1834213"/>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p>
          </p:txBody>
        </p:sp>
      </p:grpSp>
      <p:pic>
        <p:nvPicPr>
          <p:cNvPr id="1026" name="Picture 2" descr="https://storage.googleapis.com/kaggle-competitions/kaggle/4104/media/eyepac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29114" y="4310713"/>
            <a:ext cx="1390650" cy="571501"/>
          </a:xfrm>
          <a:prstGeom prst="rect">
            <a:avLst/>
          </a:prstGeom>
          <a:noFill/>
          <a:extLst>
            <a:ext uri="{909E8E84-426E-40DD-AFC4-6F175D3DCCD1}">
              <a14:hiddenFill xmlns:a14="http://schemas.microsoft.com/office/drawing/2010/main">
                <a:solidFill>
                  <a:srgbClr val="FFFFFF"/>
                </a:solidFill>
              </a14:hiddenFill>
            </a:ext>
          </a:extLst>
        </p:spPr>
      </p:pic>
      <p:pic>
        <p:nvPicPr>
          <p:cNvPr id="2" name="圖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717" y="1356635"/>
            <a:ext cx="1624913" cy="1148355"/>
          </a:xfrm>
          <a:prstGeom prst="rect">
            <a:avLst/>
          </a:prstGeom>
        </p:spPr>
      </p:pic>
      <p:pic>
        <p:nvPicPr>
          <p:cNvPr id="3" name="圖片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87222" y="1363897"/>
            <a:ext cx="1714404" cy="1148355"/>
          </a:xfrm>
          <a:prstGeom prst="rect">
            <a:avLst/>
          </a:prstGeom>
        </p:spPr>
      </p:pic>
      <p:sp>
        <p:nvSpPr>
          <p:cNvPr id="112" name="Text Box 41"/>
          <p:cNvSpPr txBox="1">
            <a:spLocks noChangeArrowheads="1"/>
          </p:cNvSpPr>
          <p:nvPr/>
        </p:nvSpPr>
        <p:spPr bwMode="auto">
          <a:xfrm>
            <a:off x="1433550" y="3516866"/>
            <a:ext cx="6291630" cy="252716"/>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7391" tIns="33696" rIns="67391" bIns="33696">
            <a:spAutoFit/>
          </a:bodyPr>
          <a:lstStyle/>
          <a:p>
            <a:pPr algn="ctr"/>
            <a:r>
              <a:rPr lang="zh-TW" altLang="en-US" sz="1200" b="1" dirty="0" smtClean="0">
                <a:solidFill>
                  <a:schemeClr val="bg1"/>
                </a:solidFill>
                <a:latin typeface="微软雅黑" panose="020B0503020204020204" pitchFamily="34" charset="-122"/>
                <a:ea typeface="微软雅黑" panose="020B0503020204020204" pitchFamily="34" charset="-122"/>
              </a:rPr>
              <a:t>以上圖像均為左眼，實際上一個樣本裡是有左右兩眼的，且左右眼不一定會是相同的症狀</a:t>
            </a:r>
            <a:endParaRPr lang="en-US" altLang="ko-KR" sz="1200" b="1" dirty="0">
              <a:solidFill>
                <a:schemeClr val="bg1"/>
              </a:solidFill>
              <a:latin typeface="微软雅黑" panose="020B0503020204020204" pitchFamily="34" charset="-122"/>
              <a:ea typeface="微软雅黑" panose="020B0503020204020204" pitchFamily="34" charset="-122"/>
            </a:endParaRPr>
          </a:p>
        </p:txBody>
      </p:sp>
      <p:pic>
        <p:nvPicPr>
          <p:cNvPr id="4" name="圖片 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764199" y="1355242"/>
            <a:ext cx="1612635" cy="1175930"/>
          </a:xfrm>
          <a:prstGeom prst="rect">
            <a:avLst/>
          </a:prstGeom>
        </p:spPr>
      </p:pic>
      <p:pic>
        <p:nvPicPr>
          <p:cNvPr id="5" name="圖片 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487456" y="1355242"/>
            <a:ext cx="1644074" cy="1157010"/>
          </a:xfrm>
          <a:prstGeom prst="rect">
            <a:avLst/>
          </a:prstGeom>
        </p:spPr>
      </p:pic>
      <p:pic>
        <p:nvPicPr>
          <p:cNvPr id="6" name="圖片 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246834" y="1326341"/>
            <a:ext cx="1630264" cy="1178649"/>
          </a:xfrm>
          <a:prstGeom prst="rect">
            <a:avLst/>
          </a:prstGeom>
        </p:spPr>
      </p:pic>
      <p:sp>
        <p:nvSpPr>
          <p:cNvPr id="113" name="Text Box 41"/>
          <p:cNvSpPr txBox="1">
            <a:spLocks noChangeArrowheads="1"/>
          </p:cNvSpPr>
          <p:nvPr/>
        </p:nvSpPr>
        <p:spPr bwMode="auto">
          <a:xfrm>
            <a:off x="3682200" y="4629498"/>
            <a:ext cx="3021509" cy="252716"/>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7391" tIns="33696" rIns="67391" bIns="33696">
            <a:spAutoFit/>
          </a:bodyPr>
          <a:lstStyle/>
          <a:p>
            <a:pPr algn="ctr"/>
            <a:r>
              <a:rPr lang="en-US" altLang="zh-TW" sz="1200" b="1" dirty="0" err="1" smtClean="0">
                <a:solidFill>
                  <a:schemeClr val="bg1"/>
                </a:solidFill>
                <a:latin typeface="微软雅黑" panose="020B0503020204020204" pitchFamily="34" charset="-122"/>
                <a:ea typeface="微软雅黑" panose="020B0503020204020204" pitchFamily="34" charset="-122"/>
              </a:rPr>
              <a:t>EyePACS</a:t>
            </a:r>
            <a:r>
              <a:rPr lang="zh-TW" altLang="en-US" sz="1200" b="1" dirty="0" smtClean="0">
                <a:solidFill>
                  <a:schemeClr val="bg1"/>
                </a:solidFill>
                <a:latin typeface="微软雅黑" panose="020B0503020204020204" pitchFamily="34" charset="-122"/>
                <a:ea typeface="微软雅黑" panose="020B0503020204020204" pitchFamily="34" charset="-122"/>
              </a:rPr>
              <a:t>是篩檢視網膜病變的免費平台</a:t>
            </a:r>
            <a:endParaRPr lang="en-US" altLang="ko-KR" sz="12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2"/>
                                        </p:tgtEl>
                                        <p:attrNameLst>
                                          <p:attrName>style.visibility</p:attrName>
                                        </p:attrNameLst>
                                      </p:cBhvr>
                                      <p:to>
                                        <p:strVal val="visible"/>
                                      </p:to>
                                    </p:set>
                                    <p:anim calcmode="lin" valueType="num">
                                      <p:cBhvr additive="base">
                                        <p:cTn id="7" dur="500" fill="hold"/>
                                        <p:tgtEl>
                                          <p:spTgt spid="102"/>
                                        </p:tgtEl>
                                        <p:attrNameLst>
                                          <p:attrName>ppt_x</p:attrName>
                                        </p:attrNameLst>
                                      </p:cBhvr>
                                      <p:tavLst>
                                        <p:tav tm="0">
                                          <p:val>
                                            <p:strVal val="0-#ppt_w/2"/>
                                          </p:val>
                                        </p:tav>
                                        <p:tav tm="100000">
                                          <p:val>
                                            <p:strVal val="#ppt_x"/>
                                          </p:val>
                                        </p:tav>
                                      </p:tavLst>
                                    </p:anim>
                                    <p:anim calcmode="lin" valueType="num">
                                      <p:cBhvr additive="base">
                                        <p:cTn id="8" dur="500" fill="hold"/>
                                        <p:tgtEl>
                                          <p:spTgt spid="10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01"/>
                                        </p:tgtEl>
                                        <p:attrNameLst>
                                          <p:attrName>style.visibility</p:attrName>
                                        </p:attrNameLst>
                                      </p:cBhvr>
                                      <p:to>
                                        <p:strVal val="visible"/>
                                      </p:to>
                                    </p:set>
                                    <p:anim calcmode="lin" valueType="num">
                                      <p:cBhvr>
                                        <p:cTn id="12" dur="500" fill="hold"/>
                                        <p:tgtEl>
                                          <p:spTgt spid="101"/>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01"/>
                                        </p:tgtEl>
                                        <p:attrNameLst>
                                          <p:attrName>ppt_y</p:attrName>
                                        </p:attrNameLst>
                                      </p:cBhvr>
                                      <p:tavLst>
                                        <p:tav tm="0">
                                          <p:val>
                                            <p:strVal val="#ppt_y"/>
                                          </p:val>
                                        </p:tav>
                                        <p:tav tm="100000">
                                          <p:val>
                                            <p:strVal val="#ppt_y"/>
                                          </p:val>
                                        </p:tav>
                                      </p:tavLst>
                                    </p:anim>
                                    <p:anim calcmode="lin" valueType="num">
                                      <p:cBhvr>
                                        <p:cTn id="14" dur="500" fill="hold"/>
                                        <p:tgtEl>
                                          <p:spTgt spid="101"/>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01"/>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01"/>
                                        </p:tgtEl>
                                      </p:cBhvr>
                                    </p:animEffect>
                                  </p:childTnLst>
                                </p:cTn>
                              </p:par>
                            </p:childTnLst>
                          </p:cTn>
                        </p:par>
                        <p:par>
                          <p:cTn id="17" fill="hold">
                            <p:stCondLst>
                              <p:cond delay="1300"/>
                            </p:stCondLst>
                            <p:childTnLst>
                              <p:par>
                                <p:cTn id="18" presetID="1" presetClass="emph" presetSubtype="2" fill="hold" grpId="0" nodeType="afterEffect">
                                  <p:stCondLst>
                                    <p:cond delay="0"/>
                                  </p:stCondLst>
                                  <p:childTnLst>
                                    <p:animClr clrSpc="rgb" dir="cw">
                                      <p:cBhvr>
                                        <p:cTn id="19" dur="300" fill="hold"/>
                                        <p:tgtEl>
                                          <p:spTgt spid="98"/>
                                        </p:tgtEl>
                                        <p:attrNameLst>
                                          <p:attrName>fillcolor</p:attrName>
                                        </p:attrNameLst>
                                      </p:cBhvr>
                                      <p:to>
                                        <a:srgbClr val="00AEEF"/>
                                      </p:to>
                                    </p:animClr>
                                    <p:set>
                                      <p:cBhvr>
                                        <p:cTn id="20" dur="300" fill="hold"/>
                                        <p:tgtEl>
                                          <p:spTgt spid="98"/>
                                        </p:tgtEl>
                                        <p:attrNameLst>
                                          <p:attrName>fill.type</p:attrName>
                                        </p:attrNameLst>
                                      </p:cBhvr>
                                      <p:to>
                                        <p:strVal val="solid"/>
                                      </p:to>
                                    </p:set>
                                    <p:set>
                                      <p:cBhvr>
                                        <p:cTn id="21" dur="300" fill="hold"/>
                                        <p:tgtEl>
                                          <p:spTgt spid="98"/>
                                        </p:tgtEl>
                                        <p:attrNameLst>
                                          <p:attrName>fill.on</p:attrName>
                                        </p:attrNameLst>
                                      </p:cBhvr>
                                      <p:to>
                                        <p:strVal val="true"/>
                                      </p:to>
                                    </p:set>
                                  </p:childTnLst>
                                </p:cTn>
                              </p:par>
                            </p:childTnLst>
                          </p:cTn>
                        </p:par>
                        <p:par>
                          <p:cTn id="22" fill="hold">
                            <p:stCondLst>
                              <p:cond delay="1600"/>
                            </p:stCondLst>
                            <p:childTnLst>
                              <p:par>
                                <p:cTn id="23" presetID="23" presetClass="entr" presetSubtype="16" fill="hold" grpId="0" nodeType="after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p:cTn id="25" dur="500" fill="hold"/>
                                        <p:tgtEl>
                                          <p:spTgt spid="29"/>
                                        </p:tgtEl>
                                        <p:attrNameLst>
                                          <p:attrName>ppt_w</p:attrName>
                                        </p:attrNameLst>
                                      </p:cBhvr>
                                      <p:tavLst>
                                        <p:tav tm="0">
                                          <p:val>
                                            <p:fltVal val="0"/>
                                          </p:val>
                                        </p:tav>
                                        <p:tav tm="100000">
                                          <p:val>
                                            <p:strVal val="#ppt_w"/>
                                          </p:val>
                                        </p:tav>
                                      </p:tavLst>
                                    </p:anim>
                                    <p:anim calcmode="lin" valueType="num">
                                      <p:cBhvr>
                                        <p:cTn id="26" dur="500" fill="hold"/>
                                        <p:tgtEl>
                                          <p:spTgt spid="29"/>
                                        </p:tgtEl>
                                        <p:attrNameLst>
                                          <p:attrName>ppt_h</p:attrName>
                                        </p:attrNameLst>
                                      </p:cBhvr>
                                      <p:tavLst>
                                        <p:tav tm="0">
                                          <p:val>
                                            <p:fltVal val="0"/>
                                          </p:val>
                                        </p:tav>
                                        <p:tav tm="100000">
                                          <p:val>
                                            <p:strVal val="#ppt_h"/>
                                          </p:val>
                                        </p:tav>
                                      </p:tavLst>
                                    </p:anim>
                                  </p:childTnLst>
                                </p:cTn>
                              </p:par>
                            </p:childTnLst>
                          </p:cTn>
                        </p:par>
                        <p:par>
                          <p:cTn id="27" fill="hold">
                            <p:stCondLst>
                              <p:cond delay="2100"/>
                            </p:stCondLst>
                            <p:childTnLst>
                              <p:par>
                                <p:cTn id="28" presetID="29" presetClass="entr" presetSubtype="0" fill="hold" nodeType="after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1000" fill="hold"/>
                                        <p:tgtEl>
                                          <p:spTgt spid="30"/>
                                        </p:tgtEl>
                                        <p:attrNameLst>
                                          <p:attrName>ppt_x</p:attrName>
                                        </p:attrNameLst>
                                      </p:cBhvr>
                                      <p:tavLst>
                                        <p:tav tm="0">
                                          <p:val>
                                            <p:strVal val="#ppt_x-.2"/>
                                          </p:val>
                                        </p:tav>
                                        <p:tav tm="100000">
                                          <p:val>
                                            <p:strVal val="#ppt_x"/>
                                          </p:val>
                                        </p:tav>
                                      </p:tavLst>
                                    </p:anim>
                                    <p:anim calcmode="lin" valueType="num">
                                      <p:cBhvr>
                                        <p:cTn id="31" dur="1000" fill="hold"/>
                                        <p:tgtEl>
                                          <p:spTgt spid="30"/>
                                        </p:tgtEl>
                                        <p:attrNameLst>
                                          <p:attrName>ppt_y</p:attrName>
                                        </p:attrNameLst>
                                      </p:cBhvr>
                                      <p:tavLst>
                                        <p:tav tm="0">
                                          <p:val>
                                            <p:strVal val="#ppt_y"/>
                                          </p:val>
                                        </p:tav>
                                        <p:tav tm="100000">
                                          <p:val>
                                            <p:strVal val="#ppt_y"/>
                                          </p:val>
                                        </p:tav>
                                      </p:tavLst>
                                    </p:anim>
                                    <p:animEffect transition="in" filter="wipe(right)" prLst="gradientSize: 0.1">
                                      <p:cBhvr>
                                        <p:cTn id="32" dur="1000"/>
                                        <p:tgtEl>
                                          <p:spTgt spid="30"/>
                                        </p:tgtEl>
                                      </p:cBhvr>
                                    </p:animEffect>
                                  </p:childTnLst>
                                </p:cTn>
                              </p:par>
                            </p:childTnLst>
                          </p:cTn>
                        </p:par>
                        <p:par>
                          <p:cTn id="33" fill="hold">
                            <p:stCondLst>
                              <p:cond delay="3100"/>
                            </p:stCondLst>
                            <p:childTnLst>
                              <p:par>
                                <p:cTn id="34" presetID="29" presetClass="entr" presetSubtype="0" fill="hold" nodeType="afterEffect">
                                  <p:stCondLst>
                                    <p:cond delay="0"/>
                                  </p:stCondLst>
                                  <p:childTnLst>
                                    <p:set>
                                      <p:cBhvr>
                                        <p:cTn id="35" dur="1" fill="hold">
                                          <p:stCondLst>
                                            <p:cond delay="0"/>
                                          </p:stCondLst>
                                        </p:cTn>
                                        <p:tgtEl>
                                          <p:spTgt spid="35"/>
                                        </p:tgtEl>
                                        <p:attrNameLst>
                                          <p:attrName>style.visibility</p:attrName>
                                        </p:attrNameLst>
                                      </p:cBhvr>
                                      <p:to>
                                        <p:strVal val="visible"/>
                                      </p:to>
                                    </p:set>
                                    <p:anim calcmode="lin" valueType="num">
                                      <p:cBhvr>
                                        <p:cTn id="36" dur="1000" fill="hold"/>
                                        <p:tgtEl>
                                          <p:spTgt spid="35"/>
                                        </p:tgtEl>
                                        <p:attrNameLst>
                                          <p:attrName>ppt_x</p:attrName>
                                        </p:attrNameLst>
                                      </p:cBhvr>
                                      <p:tavLst>
                                        <p:tav tm="0">
                                          <p:val>
                                            <p:strVal val="#ppt_x-.2"/>
                                          </p:val>
                                        </p:tav>
                                        <p:tav tm="100000">
                                          <p:val>
                                            <p:strVal val="#ppt_x"/>
                                          </p:val>
                                        </p:tav>
                                      </p:tavLst>
                                    </p:anim>
                                    <p:anim calcmode="lin" valueType="num">
                                      <p:cBhvr>
                                        <p:cTn id="37" dur="1000" fill="hold"/>
                                        <p:tgtEl>
                                          <p:spTgt spid="35"/>
                                        </p:tgtEl>
                                        <p:attrNameLst>
                                          <p:attrName>ppt_y</p:attrName>
                                        </p:attrNameLst>
                                      </p:cBhvr>
                                      <p:tavLst>
                                        <p:tav tm="0">
                                          <p:val>
                                            <p:strVal val="#ppt_y"/>
                                          </p:val>
                                        </p:tav>
                                        <p:tav tm="100000">
                                          <p:val>
                                            <p:strVal val="#ppt_y"/>
                                          </p:val>
                                        </p:tav>
                                      </p:tavLst>
                                    </p:anim>
                                    <p:animEffect transition="in" filter="wipe(right)" prLst="gradientSize: 0.1">
                                      <p:cBhvr>
                                        <p:cTn id="38" dur="1000"/>
                                        <p:tgtEl>
                                          <p:spTgt spid="35"/>
                                        </p:tgtEl>
                                      </p:cBhvr>
                                    </p:animEffect>
                                  </p:childTnLst>
                                </p:cTn>
                              </p:par>
                            </p:childTnLst>
                          </p:cTn>
                        </p:par>
                        <p:par>
                          <p:cTn id="39" fill="hold">
                            <p:stCondLst>
                              <p:cond delay="4100"/>
                            </p:stCondLst>
                            <p:childTnLst>
                              <p:par>
                                <p:cTn id="40" presetID="29" presetClass="entr" presetSubtype="0" fill="hold" nodeType="afterEffect">
                                  <p:stCondLst>
                                    <p:cond delay="0"/>
                                  </p:stCondLst>
                                  <p:childTnLst>
                                    <p:set>
                                      <p:cBhvr>
                                        <p:cTn id="41" dur="1" fill="hold">
                                          <p:stCondLst>
                                            <p:cond delay="0"/>
                                          </p:stCondLst>
                                        </p:cTn>
                                        <p:tgtEl>
                                          <p:spTgt spid="40"/>
                                        </p:tgtEl>
                                        <p:attrNameLst>
                                          <p:attrName>style.visibility</p:attrName>
                                        </p:attrNameLst>
                                      </p:cBhvr>
                                      <p:to>
                                        <p:strVal val="visible"/>
                                      </p:to>
                                    </p:set>
                                    <p:anim calcmode="lin" valueType="num">
                                      <p:cBhvr>
                                        <p:cTn id="42" dur="1000" fill="hold"/>
                                        <p:tgtEl>
                                          <p:spTgt spid="40"/>
                                        </p:tgtEl>
                                        <p:attrNameLst>
                                          <p:attrName>ppt_x</p:attrName>
                                        </p:attrNameLst>
                                      </p:cBhvr>
                                      <p:tavLst>
                                        <p:tav tm="0">
                                          <p:val>
                                            <p:strVal val="#ppt_x-.2"/>
                                          </p:val>
                                        </p:tav>
                                        <p:tav tm="100000">
                                          <p:val>
                                            <p:strVal val="#ppt_x"/>
                                          </p:val>
                                        </p:tav>
                                      </p:tavLst>
                                    </p:anim>
                                    <p:anim calcmode="lin" valueType="num">
                                      <p:cBhvr>
                                        <p:cTn id="43" dur="1000" fill="hold"/>
                                        <p:tgtEl>
                                          <p:spTgt spid="40"/>
                                        </p:tgtEl>
                                        <p:attrNameLst>
                                          <p:attrName>ppt_y</p:attrName>
                                        </p:attrNameLst>
                                      </p:cBhvr>
                                      <p:tavLst>
                                        <p:tav tm="0">
                                          <p:val>
                                            <p:strVal val="#ppt_y"/>
                                          </p:val>
                                        </p:tav>
                                        <p:tav tm="100000">
                                          <p:val>
                                            <p:strVal val="#ppt_y"/>
                                          </p:val>
                                        </p:tav>
                                      </p:tavLst>
                                    </p:anim>
                                    <p:animEffect transition="in" filter="wipe(right)" prLst="gradientSize: 0.1">
                                      <p:cBhvr>
                                        <p:cTn id="44" dur="1000"/>
                                        <p:tgtEl>
                                          <p:spTgt spid="40"/>
                                        </p:tgtEl>
                                      </p:cBhvr>
                                    </p:animEffect>
                                  </p:childTnLst>
                                </p:cTn>
                              </p:par>
                            </p:childTnLst>
                          </p:cTn>
                        </p:par>
                        <p:par>
                          <p:cTn id="45" fill="hold">
                            <p:stCondLst>
                              <p:cond delay="5100"/>
                            </p:stCondLst>
                            <p:childTnLst>
                              <p:par>
                                <p:cTn id="46" presetID="29" presetClass="entr" presetSubtype="0" fill="hold" nodeType="afterEffect">
                                  <p:stCondLst>
                                    <p:cond delay="0"/>
                                  </p:stCondLst>
                                  <p:childTnLst>
                                    <p:set>
                                      <p:cBhvr>
                                        <p:cTn id="47" dur="1" fill="hold">
                                          <p:stCondLst>
                                            <p:cond delay="0"/>
                                          </p:stCondLst>
                                        </p:cTn>
                                        <p:tgtEl>
                                          <p:spTgt spid="45"/>
                                        </p:tgtEl>
                                        <p:attrNameLst>
                                          <p:attrName>style.visibility</p:attrName>
                                        </p:attrNameLst>
                                      </p:cBhvr>
                                      <p:to>
                                        <p:strVal val="visible"/>
                                      </p:to>
                                    </p:set>
                                    <p:anim calcmode="lin" valueType="num">
                                      <p:cBhvr>
                                        <p:cTn id="48" dur="1000" fill="hold"/>
                                        <p:tgtEl>
                                          <p:spTgt spid="45"/>
                                        </p:tgtEl>
                                        <p:attrNameLst>
                                          <p:attrName>ppt_x</p:attrName>
                                        </p:attrNameLst>
                                      </p:cBhvr>
                                      <p:tavLst>
                                        <p:tav tm="0">
                                          <p:val>
                                            <p:strVal val="#ppt_x-.2"/>
                                          </p:val>
                                        </p:tav>
                                        <p:tav tm="100000">
                                          <p:val>
                                            <p:strVal val="#ppt_x"/>
                                          </p:val>
                                        </p:tav>
                                      </p:tavLst>
                                    </p:anim>
                                    <p:anim calcmode="lin" valueType="num">
                                      <p:cBhvr>
                                        <p:cTn id="49" dur="1000" fill="hold"/>
                                        <p:tgtEl>
                                          <p:spTgt spid="45"/>
                                        </p:tgtEl>
                                        <p:attrNameLst>
                                          <p:attrName>ppt_y</p:attrName>
                                        </p:attrNameLst>
                                      </p:cBhvr>
                                      <p:tavLst>
                                        <p:tav tm="0">
                                          <p:val>
                                            <p:strVal val="#ppt_y"/>
                                          </p:val>
                                        </p:tav>
                                        <p:tav tm="100000">
                                          <p:val>
                                            <p:strVal val="#ppt_y"/>
                                          </p:val>
                                        </p:tav>
                                      </p:tavLst>
                                    </p:anim>
                                    <p:animEffect transition="in" filter="wipe(right)" prLst="gradientSize: 0.1">
                                      <p:cBhvr>
                                        <p:cTn id="50" dur="1000"/>
                                        <p:tgtEl>
                                          <p:spTgt spid="45"/>
                                        </p:tgtEl>
                                      </p:cBhvr>
                                    </p:animEffect>
                                  </p:childTnLst>
                                </p:cTn>
                              </p:par>
                            </p:childTnLst>
                          </p:cTn>
                        </p:par>
                        <p:par>
                          <p:cTn id="51" fill="hold">
                            <p:stCondLst>
                              <p:cond delay="6100"/>
                            </p:stCondLst>
                            <p:childTnLst>
                              <p:par>
                                <p:cTn id="52" presetID="29" presetClass="entr" presetSubtype="0" fill="hold" nodeType="afterEffect">
                                  <p:stCondLst>
                                    <p:cond delay="0"/>
                                  </p:stCondLst>
                                  <p:childTnLst>
                                    <p:set>
                                      <p:cBhvr>
                                        <p:cTn id="53" dur="1" fill="hold">
                                          <p:stCondLst>
                                            <p:cond delay="0"/>
                                          </p:stCondLst>
                                        </p:cTn>
                                        <p:tgtEl>
                                          <p:spTgt spid="107"/>
                                        </p:tgtEl>
                                        <p:attrNameLst>
                                          <p:attrName>style.visibility</p:attrName>
                                        </p:attrNameLst>
                                      </p:cBhvr>
                                      <p:to>
                                        <p:strVal val="visible"/>
                                      </p:to>
                                    </p:set>
                                    <p:anim calcmode="lin" valueType="num">
                                      <p:cBhvr>
                                        <p:cTn id="54" dur="1000" fill="hold"/>
                                        <p:tgtEl>
                                          <p:spTgt spid="107"/>
                                        </p:tgtEl>
                                        <p:attrNameLst>
                                          <p:attrName>ppt_x</p:attrName>
                                        </p:attrNameLst>
                                      </p:cBhvr>
                                      <p:tavLst>
                                        <p:tav tm="0">
                                          <p:val>
                                            <p:strVal val="#ppt_x-.2"/>
                                          </p:val>
                                        </p:tav>
                                        <p:tav tm="100000">
                                          <p:val>
                                            <p:strVal val="#ppt_x"/>
                                          </p:val>
                                        </p:tav>
                                      </p:tavLst>
                                    </p:anim>
                                    <p:anim calcmode="lin" valueType="num">
                                      <p:cBhvr>
                                        <p:cTn id="55" dur="1000" fill="hold"/>
                                        <p:tgtEl>
                                          <p:spTgt spid="107"/>
                                        </p:tgtEl>
                                        <p:attrNameLst>
                                          <p:attrName>ppt_y</p:attrName>
                                        </p:attrNameLst>
                                      </p:cBhvr>
                                      <p:tavLst>
                                        <p:tav tm="0">
                                          <p:val>
                                            <p:strVal val="#ppt_y"/>
                                          </p:val>
                                        </p:tav>
                                        <p:tav tm="100000">
                                          <p:val>
                                            <p:strVal val="#ppt_y"/>
                                          </p:val>
                                        </p:tav>
                                      </p:tavLst>
                                    </p:anim>
                                    <p:animEffect transition="in" filter="wipe(right)" prLst="gradientSize: 0.1">
                                      <p:cBhvr>
                                        <p:cTn id="56" dur="1000"/>
                                        <p:tgtEl>
                                          <p:spTgt spid="107"/>
                                        </p:tgtEl>
                                      </p:cBhvr>
                                    </p:animEffect>
                                  </p:childTnLst>
                                </p:cTn>
                              </p:par>
                            </p:childTnLst>
                          </p:cTn>
                        </p:par>
                        <p:par>
                          <p:cTn id="57" fill="hold">
                            <p:stCondLst>
                              <p:cond delay="7100"/>
                            </p:stCondLst>
                            <p:childTnLst>
                              <p:par>
                                <p:cTn id="58" presetID="23" presetClass="entr" presetSubtype="16" fill="hold" grpId="0" nodeType="afterEffect">
                                  <p:stCondLst>
                                    <p:cond delay="0"/>
                                  </p:stCondLst>
                                  <p:childTnLst>
                                    <p:set>
                                      <p:cBhvr>
                                        <p:cTn id="59" dur="1" fill="hold">
                                          <p:stCondLst>
                                            <p:cond delay="0"/>
                                          </p:stCondLst>
                                        </p:cTn>
                                        <p:tgtEl>
                                          <p:spTgt spid="112"/>
                                        </p:tgtEl>
                                        <p:attrNameLst>
                                          <p:attrName>style.visibility</p:attrName>
                                        </p:attrNameLst>
                                      </p:cBhvr>
                                      <p:to>
                                        <p:strVal val="visible"/>
                                      </p:to>
                                    </p:set>
                                    <p:anim calcmode="lin" valueType="num">
                                      <p:cBhvr>
                                        <p:cTn id="60" dur="500" fill="hold"/>
                                        <p:tgtEl>
                                          <p:spTgt spid="112"/>
                                        </p:tgtEl>
                                        <p:attrNameLst>
                                          <p:attrName>ppt_w</p:attrName>
                                        </p:attrNameLst>
                                      </p:cBhvr>
                                      <p:tavLst>
                                        <p:tav tm="0">
                                          <p:val>
                                            <p:fltVal val="0"/>
                                          </p:val>
                                        </p:tav>
                                        <p:tav tm="100000">
                                          <p:val>
                                            <p:strVal val="#ppt_w"/>
                                          </p:val>
                                        </p:tav>
                                      </p:tavLst>
                                    </p:anim>
                                    <p:anim calcmode="lin" valueType="num">
                                      <p:cBhvr>
                                        <p:cTn id="61" dur="500" fill="hold"/>
                                        <p:tgtEl>
                                          <p:spTgt spid="112"/>
                                        </p:tgtEl>
                                        <p:attrNameLst>
                                          <p:attrName>ppt_h</p:attrName>
                                        </p:attrNameLst>
                                      </p:cBhvr>
                                      <p:tavLst>
                                        <p:tav tm="0">
                                          <p:val>
                                            <p:fltVal val="0"/>
                                          </p:val>
                                        </p:tav>
                                        <p:tav tm="100000">
                                          <p:val>
                                            <p:strVal val="#ppt_h"/>
                                          </p:val>
                                        </p:tav>
                                      </p:tavLst>
                                    </p:anim>
                                  </p:childTnLst>
                                </p:cTn>
                              </p:par>
                            </p:childTnLst>
                          </p:cTn>
                        </p:par>
                        <p:par>
                          <p:cTn id="62" fill="hold">
                            <p:stCondLst>
                              <p:cond delay="7600"/>
                            </p:stCondLst>
                            <p:childTnLst>
                              <p:par>
                                <p:cTn id="63" presetID="23" presetClass="entr" presetSubtype="16" fill="hold" grpId="0" nodeType="afterEffect">
                                  <p:stCondLst>
                                    <p:cond delay="0"/>
                                  </p:stCondLst>
                                  <p:childTnLst>
                                    <p:set>
                                      <p:cBhvr>
                                        <p:cTn id="64" dur="1" fill="hold">
                                          <p:stCondLst>
                                            <p:cond delay="0"/>
                                          </p:stCondLst>
                                        </p:cTn>
                                        <p:tgtEl>
                                          <p:spTgt spid="113"/>
                                        </p:tgtEl>
                                        <p:attrNameLst>
                                          <p:attrName>style.visibility</p:attrName>
                                        </p:attrNameLst>
                                      </p:cBhvr>
                                      <p:to>
                                        <p:strVal val="visible"/>
                                      </p:to>
                                    </p:set>
                                    <p:anim calcmode="lin" valueType="num">
                                      <p:cBhvr>
                                        <p:cTn id="65" dur="500" fill="hold"/>
                                        <p:tgtEl>
                                          <p:spTgt spid="113"/>
                                        </p:tgtEl>
                                        <p:attrNameLst>
                                          <p:attrName>ppt_w</p:attrName>
                                        </p:attrNameLst>
                                      </p:cBhvr>
                                      <p:tavLst>
                                        <p:tav tm="0">
                                          <p:val>
                                            <p:fltVal val="0"/>
                                          </p:val>
                                        </p:tav>
                                        <p:tav tm="100000">
                                          <p:val>
                                            <p:strVal val="#ppt_w"/>
                                          </p:val>
                                        </p:tav>
                                      </p:tavLst>
                                    </p:anim>
                                    <p:anim calcmode="lin" valueType="num">
                                      <p:cBhvr>
                                        <p:cTn id="66" dur="500" fill="hold"/>
                                        <p:tgtEl>
                                          <p:spTgt spid="11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98" grpId="0" animBg="1"/>
      <p:bldP spid="101" grpId="0"/>
      <p:bldP spid="112" grpId="0"/>
      <p:bldP spid="113" grpId="0"/>
    </p:bldLst>
  </p:timing>
  <p:extLst mod="1">
    <p:ext uri="{E180D4A7-C9FB-4DFB-919C-405C955672EB}">
      <p14:showEvtLst xmlns:p14="http://schemas.microsoft.com/office/powerpoint/2010/main">
        <p14:playEvt time="1315" objId="106"/>
        <p14:stopEvt time="2081" objId="106"/>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6" name="TextBox 10"/>
          <p:cNvSpPr txBox="1"/>
          <p:nvPr/>
        </p:nvSpPr>
        <p:spPr>
          <a:xfrm>
            <a:off x="1188194" y="3005020"/>
            <a:ext cx="3365024" cy="523220"/>
          </a:xfrm>
          <a:prstGeom prst="rect">
            <a:avLst/>
          </a:prstGeom>
          <a:noFill/>
        </p:spPr>
        <p:txBody>
          <a:bodyPr wrap="none" rtlCol="0">
            <a:spAutoFit/>
          </a:bodyPr>
          <a:lstStyle/>
          <a:p>
            <a:r>
              <a:rPr lang="zh-TW" altLang="en-US" sz="2800" spc="300" dirty="0" smtClean="0">
                <a:solidFill>
                  <a:srgbClr val="0070C0"/>
                </a:solidFill>
                <a:latin typeface="黑体" panose="02010600030101010101" pitchFamily="2" charset="-122"/>
                <a:ea typeface="黑体" panose="02010600030101010101" pitchFamily="2" charset="-122"/>
              </a:rPr>
              <a:t>建立神經網路模型</a:t>
            </a:r>
            <a:endParaRPr lang="zh-CN" altLang="en-US" sz="2800" spc="300" dirty="0">
              <a:solidFill>
                <a:srgbClr val="0070C0"/>
              </a:solidFill>
              <a:latin typeface="黑体" panose="02010600030101010101" pitchFamily="2" charset="-122"/>
              <a:ea typeface="黑体" panose="02010600030101010101" pitchFamily="2" charset="-122"/>
            </a:endParaRPr>
          </a:p>
        </p:txBody>
      </p:sp>
      <p:sp>
        <p:nvSpPr>
          <p:cNvPr id="7" name="TextBox 11"/>
          <p:cNvSpPr txBox="1"/>
          <p:nvPr/>
        </p:nvSpPr>
        <p:spPr>
          <a:xfrm>
            <a:off x="1260292" y="3564725"/>
            <a:ext cx="3151825" cy="261610"/>
          </a:xfrm>
          <a:prstGeom prst="rect">
            <a:avLst/>
          </a:prstGeom>
          <a:noFill/>
        </p:spPr>
        <p:txBody>
          <a:bodyPr wrap="none" rtlCol="0">
            <a:spAutoFit/>
          </a:bodyPr>
          <a:lstStyle/>
          <a:p>
            <a:r>
              <a:rPr lang="zh-TW" altLang="en-US" sz="1100" dirty="0" smtClean="0">
                <a:solidFill>
                  <a:schemeClr val="bg1"/>
                </a:solidFill>
                <a:latin typeface="汉仪细等线" panose="01010104010101010101" pitchFamily="2" charset="-122"/>
                <a:ea typeface="汉仪细等线" panose="01010104010101010101" pitchFamily="2" charset="-122"/>
              </a:rPr>
              <a:t>利用</a:t>
            </a:r>
            <a:r>
              <a:rPr lang="en-US" altLang="zh-TW" sz="1100" dirty="0" err="1" smtClean="0">
                <a:solidFill>
                  <a:schemeClr val="bg1"/>
                </a:solidFill>
                <a:latin typeface="汉仪细等线" panose="01010104010101010101" pitchFamily="2" charset="-122"/>
                <a:ea typeface="汉仪细等线" panose="01010104010101010101" pitchFamily="2" charset="-122"/>
              </a:rPr>
              <a:t>Keras</a:t>
            </a:r>
            <a:r>
              <a:rPr lang="zh-TW" altLang="en-US" sz="1100" dirty="0" smtClean="0">
                <a:solidFill>
                  <a:schemeClr val="bg1"/>
                </a:solidFill>
                <a:latin typeface="汉仪细等线" panose="01010104010101010101" pitchFamily="2" charset="-122"/>
                <a:ea typeface="汉仪细等线" panose="01010104010101010101" pitchFamily="2" charset="-122"/>
              </a:rPr>
              <a:t>和</a:t>
            </a:r>
            <a:r>
              <a:rPr lang="en-US" altLang="zh-TW" sz="1100" dirty="0" err="1" smtClean="0">
                <a:solidFill>
                  <a:schemeClr val="bg1"/>
                </a:solidFill>
                <a:latin typeface="汉仪细等线" panose="01010104010101010101" pitchFamily="2" charset="-122"/>
                <a:ea typeface="汉仪细等线" panose="01010104010101010101" pitchFamily="2" charset="-122"/>
              </a:rPr>
              <a:t>Tensorflow</a:t>
            </a:r>
            <a:r>
              <a:rPr lang="zh-TW" altLang="en-US" sz="1100" dirty="0" smtClean="0">
                <a:solidFill>
                  <a:schemeClr val="bg1"/>
                </a:solidFill>
                <a:latin typeface="汉仪细等线" panose="01010104010101010101" pitchFamily="2" charset="-122"/>
                <a:ea typeface="汉仪细等线" panose="01010104010101010101" pitchFamily="2" charset="-122"/>
              </a:rPr>
              <a:t>打造出神經網路模型</a:t>
            </a:r>
            <a:endParaRPr lang="zh-CN" altLang="en-US" sz="1100" dirty="0">
              <a:solidFill>
                <a:schemeClr val="bg1"/>
              </a:solidFill>
              <a:latin typeface="汉仪细等线" panose="01010104010101010101" pitchFamily="2" charset="-122"/>
              <a:ea typeface="汉仪细等线" panose="01010104010101010101" pitchFamily="2" charset="-122"/>
            </a:endParaRPr>
          </a:p>
        </p:txBody>
      </p:sp>
      <p:sp>
        <p:nvSpPr>
          <p:cNvPr id="8" name="TextBox 21"/>
          <p:cNvSpPr txBox="1"/>
          <p:nvPr/>
        </p:nvSpPr>
        <p:spPr>
          <a:xfrm>
            <a:off x="1188194" y="1306180"/>
            <a:ext cx="2712602" cy="1862048"/>
          </a:xfrm>
          <a:prstGeom prst="rect">
            <a:avLst/>
          </a:prstGeom>
          <a:noFill/>
        </p:spPr>
        <p:txBody>
          <a:bodyPr wrap="none" rtlCol="0">
            <a:spAutoFit/>
          </a:bodyPr>
          <a:lstStyle/>
          <a:p>
            <a:r>
              <a:rPr lang="en-US" altLang="zh-CN" sz="11500" spc="300" dirty="0" smtClean="0">
                <a:solidFill>
                  <a:srgbClr val="0070C0"/>
                </a:solidFill>
                <a:latin typeface="黑体" panose="02010600030101010101" pitchFamily="2" charset="-122"/>
                <a:ea typeface="黑体" panose="02010600030101010101" pitchFamily="2" charset="-122"/>
              </a:rPr>
              <a:t>02.</a:t>
            </a:r>
            <a:endParaRPr lang="zh-CN" altLang="en-US" sz="11500" spc="300" dirty="0">
              <a:solidFill>
                <a:srgbClr val="0070C0"/>
              </a:solidFill>
              <a:latin typeface="黑体" panose="02010600030101010101" pitchFamily="2" charset="-122"/>
              <a:ea typeface="黑体" panose="02010600030101010101" pitchFamily="2" charset="-122"/>
            </a:endParaRPr>
          </a:p>
        </p:txBody>
      </p:sp>
    </p:spTree>
    <p:extLst>
      <p:ext uri="{BB962C8B-B14F-4D97-AF65-F5344CB8AC3E}">
        <p14:creationId xmlns:p14="http://schemas.microsoft.com/office/powerpoint/2010/main" val="22716211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6"/>
                                        </p:tgtEl>
                                      </p:cBhvr>
                                    </p:animEffect>
                                    <p:animScale>
                                      <p:cBhvr>
                                        <p:cTn id="21" dur="250" autoRev="1" fill="hold"/>
                                        <p:tgtEl>
                                          <p:spTgt spid="6"/>
                                        </p:tgtEl>
                                      </p:cBhvr>
                                      <p:by x="105000" y="105000"/>
                                    </p:animScale>
                                  </p:childTnLst>
                                </p:cTn>
                              </p:par>
                            </p:childTnLst>
                          </p:cTn>
                        </p:par>
                        <p:par>
                          <p:cTn id="22" fill="hold">
                            <p:stCondLst>
                              <p:cond delay="35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7"/>
                                        </p:tgtEl>
                                        <p:attrNameLst>
                                          <p:attrName>style.visibility</p:attrName>
                                        </p:attrNameLst>
                                      </p:cBhvr>
                                      <p:to>
                                        <p:strVal val="visible"/>
                                      </p:to>
                                    </p:set>
                                    <p:anim calcmode="lin" valueType="num">
                                      <p:cBhvr>
                                        <p:cTn id="25" dur="2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6" dur="200" fill="hold"/>
                                        <p:tgtEl>
                                          <p:spTgt spid="7"/>
                                        </p:tgtEl>
                                        <p:attrNameLst>
                                          <p:attrName>ppt_y</p:attrName>
                                        </p:attrNameLst>
                                      </p:cBhvr>
                                      <p:tavLst>
                                        <p:tav tm="0">
                                          <p:val>
                                            <p:strVal val="#ppt_y"/>
                                          </p:val>
                                        </p:tav>
                                        <p:tav tm="100000">
                                          <p:val>
                                            <p:strVal val="#ppt_y"/>
                                          </p:val>
                                        </p:tav>
                                      </p:tavLst>
                                    </p:anim>
                                    <p:anim calcmode="lin" valueType="num">
                                      <p:cBhvr>
                                        <p:cTn id="27" dur="2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8" dur="2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9" dur="2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8" grpId="0"/>
      <p:bldP spid="8" grpId="1"/>
      <p:bldP spid="8" grpId="2"/>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 name="Rectangle 5"/>
          <p:cNvSpPr/>
          <p:nvPr/>
        </p:nvSpPr>
        <p:spPr>
          <a:xfrm>
            <a:off x="262255" y="2750267"/>
            <a:ext cx="2808129" cy="126118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30" name="TextBox 29"/>
          <p:cNvSpPr txBox="1">
            <a:spLocks noChangeArrowheads="1"/>
          </p:cNvSpPr>
          <p:nvPr/>
        </p:nvSpPr>
        <p:spPr bwMode="auto">
          <a:xfrm>
            <a:off x="439732" y="2877653"/>
            <a:ext cx="2493002"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eaLnBrk="1" hangingPunct="1"/>
            <a:r>
              <a:rPr lang="en-US" altLang="zh-TW" sz="1000" dirty="0" err="1" smtClean="0">
                <a:solidFill>
                  <a:schemeClr val="bg1"/>
                </a:solidFill>
                <a:latin typeface="Arial" pitchFamily="34" charset="0"/>
                <a:ea typeface="微软雅黑" pitchFamily="34" charset="-122"/>
                <a:sym typeface="Arial" pitchFamily="34" charset="0"/>
              </a:rPr>
              <a:t>Keras</a:t>
            </a:r>
            <a:r>
              <a:rPr lang="zh-TW" altLang="en-US" sz="1000" dirty="0" smtClean="0">
                <a:solidFill>
                  <a:schemeClr val="bg1"/>
                </a:solidFill>
                <a:latin typeface="Arial" pitchFamily="34" charset="0"/>
                <a:ea typeface="微软雅黑" pitchFamily="34" charset="-122"/>
                <a:sym typeface="Arial" pitchFamily="34" charset="0"/>
              </a:rPr>
              <a:t>是一個</a:t>
            </a:r>
            <a:r>
              <a:rPr lang="zh-TW" altLang="en-US" sz="1000" dirty="0">
                <a:solidFill>
                  <a:schemeClr val="bg1"/>
                </a:solidFill>
                <a:latin typeface="Arial" pitchFamily="34" charset="0"/>
                <a:ea typeface="微软雅黑" pitchFamily="34" charset="-122"/>
                <a:sym typeface="Arial" pitchFamily="34" charset="0"/>
              </a:rPr>
              <a:t>用</a:t>
            </a:r>
            <a:r>
              <a:rPr lang="en-US" altLang="zh-TW" sz="1000" dirty="0">
                <a:solidFill>
                  <a:schemeClr val="bg1"/>
                </a:solidFill>
                <a:latin typeface="Arial" pitchFamily="34" charset="0"/>
                <a:ea typeface="微软雅黑" pitchFamily="34" charset="-122"/>
                <a:sym typeface="Arial" pitchFamily="34" charset="0"/>
              </a:rPr>
              <a:t>Python</a:t>
            </a:r>
            <a:r>
              <a:rPr lang="zh-TW" altLang="en-US" sz="1000" dirty="0">
                <a:solidFill>
                  <a:schemeClr val="bg1"/>
                </a:solidFill>
                <a:latin typeface="Arial" pitchFamily="34" charset="0"/>
                <a:ea typeface="微软雅黑" pitchFamily="34" charset="-122"/>
                <a:sym typeface="Arial" pitchFamily="34" charset="0"/>
              </a:rPr>
              <a:t>編寫的高級神經網絡</a:t>
            </a:r>
            <a:r>
              <a:rPr lang="en-US" altLang="zh-TW" sz="1000" dirty="0">
                <a:solidFill>
                  <a:schemeClr val="bg1"/>
                </a:solidFill>
                <a:latin typeface="Arial" pitchFamily="34" charset="0"/>
                <a:ea typeface="微软雅黑" pitchFamily="34" charset="-122"/>
                <a:sym typeface="Arial" pitchFamily="34" charset="0"/>
              </a:rPr>
              <a:t>API</a:t>
            </a:r>
            <a:r>
              <a:rPr lang="zh-TW" altLang="en-US" sz="1000" dirty="0">
                <a:solidFill>
                  <a:schemeClr val="bg1"/>
                </a:solidFill>
                <a:latin typeface="Arial" pitchFamily="34" charset="0"/>
                <a:ea typeface="微软雅黑" pitchFamily="34" charset="-122"/>
                <a:sym typeface="Arial" pitchFamily="34" charset="0"/>
              </a:rPr>
              <a:t>，它能夠以</a:t>
            </a:r>
            <a:r>
              <a:rPr lang="en-US" altLang="zh-TW" sz="1000" dirty="0" err="1" smtClean="0">
                <a:solidFill>
                  <a:schemeClr val="bg1"/>
                </a:solidFill>
                <a:latin typeface="Arial" pitchFamily="34" charset="0"/>
                <a:ea typeface="微软雅黑" pitchFamily="34" charset="-122"/>
                <a:sym typeface="Arial" pitchFamily="34" charset="0"/>
              </a:rPr>
              <a:t>TensorFlow</a:t>
            </a:r>
            <a:r>
              <a:rPr lang="en-US" altLang="zh-TW" sz="1000" dirty="0" smtClean="0">
                <a:solidFill>
                  <a:schemeClr val="bg1"/>
                </a:solidFill>
                <a:latin typeface="Arial" pitchFamily="34" charset="0"/>
                <a:ea typeface="微软雅黑" pitchFamily="34" charset="-122"/>
                <a:sym typeface="Arial" pitchFamily="34" charset="0"/>
              </a:rPr>
              <a:t>,</a:t>
            </a:r>
            <a:r>
              <a:rPr lang="zh-TW" altLang="en-US" sz="1000" dirty="0">
                <a:solidFill>
                  <a:schemeClr val="bg1"/>
                </a:solidFill>
                <a:latin typeface="Arial" pitchFamily="34" charset="0"/>
                <a:ea typeface="微软雅黑" pitchFamily="34" charset="-122"/>
                <a:sym typeface="Arial" pitchFamily="34" charset="0"/>
              </a:rPr>
              <a:t>或者</a:t>
            </a:r>
            <a:r>
              <a:rPr lang="en-US" altLang="zh-TW" sz="1000" dirty="0" err="1">
                <a:solidFill>
                  <a:schemeClr val="bg1"/>
                </a:solidFill>
                <a:latin typeface="Arial" pitchFamily="34" charset="0"/>
                <a:ea typeface="微软雅黑" pitchFamily="34" charset="-122"/>
                <a:sym typeface="Arial" pitchFamily="34" charset="0"/>
              </a:rPr>
              <a:t>Theano</a:t>
            </a:r>
            <a:r>
              <a:rPr lang="zh-TW" altLang="en-US" sz="1000" dirty="0">
                <a:solidFill>
                  <a:schemeClr val="bg1"/>
                </a:solidFill>
                <a:latin typeface="Arial" pitchFamily="34" charset="0"/>
                <a:ea typeface="微软雅黑" pitchFamily="34" charset="-122"/>
                <a:sym typeface="Arial" pitchFamily="34" charset="0"/>
              </a:rPr>
              <a:t>作為後端運行。</a:t>
            </a:r>
            <a:r>
              <a:rPr lang="en-US" altLang="zh-TW" sz="1000" dirty="0" err="1">
                <a:solidFill>
                  <a:schemeClr val="bg1"/>
                </a:solidFill>
                <a:latin typeface="Arial" pitchFamily="34" charset="0"/>
                <a:ea typeface="微软雅黑" pitchFamily="34" charset="-122"/>
                <a:sym typeface="Arial" pitchFamily="34" charset="0"/>
              </a:rPr>
              <a:t>Keras</a:t>
            </a:r>
            <a:r>
              <a:rPr lang="zh-TW" altLang="en-US" sz="1000" dirty="0">
                <a:solidFill>
                  <a:schemeClr val="bg1"/>
                </a:solidFill>
                <a:latin typeface="Arial" pitchFamily="34" charset="0"/>
                <a:ea typeface="微软雅黑" pitchFamily="34" charset="-122"/>
                <a:sym typeface="Arial" pitchFamily="34" charset="0"/>
              </a:rPr>
              <a:t>的開發重點是支持快速的實驗</a:t>
            </a:r>
            <a:r>
              <a:rPr lang="zh-TW" altLang="en-US" sz="1000" dirty="0" smtClean="0">
                <a:solidFill>
                  <a:schemeClr val="bg1"/>
                </a:solidFill>
                <a:latin typeface="Arial" pitchFamily="34" charset="0"/>
                <a:ea typeface="微软雅黑" pitchFamily="34" charset="-122"/>
                <a:sym typeface="Arial" pitchFamily="34" charset="0"/>
              </a:rPr>
              <a:t>。</a:t>
            </a:r>
            <a:endParaRPr lang="en-US" altLang="zh-TW" sz="1000" dirty="0" smtClean="0">
              <a:solidFill>
                <a:schemeClr val="bg1"/>
              </a:solidFill>
              <a:latin typeface="Arial" pitchFamily="34" charset="0"/>
              <a:ea typeface="微软雅黑" pitchFamily="34" charset="-122"/>
              <a:sym typeface="Arial" pitchFamily="34" charset="0"/>
            </a:endParaRPr>
          </a:p>
          <a:p>
            <a:pPr marL="171450" indent="-171450" algn="just" eaLnBrk="1" hangingPunct="1">
              <a:buFont typeface="Wingdings" panose="05000000000000000000" pitchFamily="2" charset="2"/>
              <a:buChar char="l"/>
            </a:pPr>
            <a:r>
              <a:rPr lang="zh-TW" altLang="en-US" sz="1000" dirty="0" smtClean="0">
                <a:solidFill>
                  <a:schemeClr val="bg1"/>
                </a:solidFill>
                <a:latin typeface="Arial" pitchFamily="34" charset="0"/>
                <a:ea typeface="微软雅黑" pitchFamily="34" charset="-122"/>
                <a:sym typeface="Arial" pitchFamily="34" charset="0"/>
              </a:rPr>
              <a:t>擁有簡單和快速的模型設計</a:t>
            </a:r>
            <a:endParaRPr lang="en-US" altLang="zh-TW" sz="1000" dirty="0" smtClean="0">
              <a:solidFill>
                <a:schemeClr val="bg1"/>
              </a:solidFill>
              <a:latin typeface="Arial" pitchFamily="34" charset="0"/>
              <a:ea typeface="微软雅黑" pitchFamily="34" charset="-122"/>
              <a:sym typeface="Arial" pitchFamily="34" charset="0"/>
            </a:endParaRPr>
          </a:p>
          <a:p>
            <a:pPr marL="171450" indent="-171450" algn="just" eaLnBrk="1" hangingPunct="1">
              <a:buFont typeface="Wingdings" panose="05000000000000000000" pitchFamily="2" charset="2"/>
              <a:buChar char="l"/>
            </a:pPr>
            <a:r>
              <a:rPr lang="zh-TW" altLang="en-US" sz="1000" dirty="0" smtClean="0">
                <a:solidFill>
                  <a:schemeClr val="bg1"/>
                </a:solidFill>
                <a:latin typeface="Arial" pitchFamily="34" charset="0"/>
                <a:ea typeface="微软雅黑" pitchFamily="34" charset="-122"/>
                <a:sym typeface="Arial" pitchFamily="34" charset="0"/>
              </a:rPr>
              <a:t>同時支持卷積神經網路和循環神經網路</a:t>
            </a:r>
            <a:endParaRPr lang="en-US" altLang="zh-TW" sz="1000" dirty="0" smtClean="0">
              <a:solidFill>
                <a:schemeClr val="bg1"/>
              </a:solidFill>
              <a:latin typeface="Arial" pitchFamily="34" charset="0"/>
              <a:ea typeface="微软雅黑" pitchFamily="34" charset="-122"/>
              <a:sym typeface="Arial" pitchFamily="34" charset="0"/>
            </a:endParaRPr>
          </a:p>
          <a:p>
            <a:pPr marL="171450" indent="-171450" algn="just" eaLnBrk="1" hangingPunct="1">
              <a:buFont typeface="Wingdings" panose="05000000000000000000" pitchFamily="2" charset="2"/>
              <a:buChar char="l"/>
            </a:pPr>
            <a:r>
              <a:rPr lang="en-US" altLang="zh-TW" sz="1000" dirty="0" smtClean="0">
                <a:solidFill>
                  <a:schemeClr val="bg1"/>
                </a:solidFill>
                <a:latin typeface="Arial" pitchFamily="34" charset="0"/>
                <a:ea typeface="微软雅黑" pitchFamily="34" charset="-122"/>
                <a:sym typeface="Arial" pitchFamily="34" charset="0"/>
              </a:rPr>
              <a:t>CPU</a:t>
            </a:r>
            <a:r>
              <a:rPr lang="zh-TW" altLang="en-US" sz="1000" dirty="0" smtClean="0">
                <a:solidFill>
                  <a:schemeClr val="bg1"/>
                </a:solidFill>
                <a:latin typeface="Arial" pitchFamily="34" charset="0"/>
                <a:ea typeface="微软雅黑" pitchFamily="34" charset="-122"/>
                <a:sym typeface="Arial" pitchFamily="34" charset="0"/>
              </a:rPr>
              <a:t>和</a:t>
            </a:r>
            <a:r>
              <a:rPr lang="en-US" altLang="zh-TW" sz="1000" dirty="0" smtClean="0">
                <a:solidFill>
                  <a:schemeClr val="bg1"/>
                </a:solidFill>
                <a:latin typeface="Arial" pitchFamily="34" charset="0"/>
                <a:ea typeface="微软雅黑" pitchFamily="34" charset="-122"/>
                <a:sym typeface="Arial" pitchFamily="34" charset="0"/>
              </a:rPr>
              <a:t>GPU</a:t>
            </a:r>
            <a:r>
              <a:rPr lang="zh-TW" altLang="en-US" sz="1000" dirty="0" smtClean="0">
                <a:solidFill>
                  <a:schemeClr val="bg1"/>
                </a:solidFill>
                <a:latin typeface="Arial" pitchFamily="34" charset="0"/>
                <a:ea typeface="微软雅黑" pitchFamily="34" charset="-122"/>
                <a:sym typeface="Arial" pitchFamily="34" charset="0"/>
              </a:rPr>
              <a:t>無縫</a:t>
            </a:r>
            <a:r>
              <a:rPr lang="zh-TW" altLang="en-US" sz="1000" dirty="0">
                <a:solidFill>
                  <a:schemeClr val="bg1"/>
                </a:solidFill>
                <a:latin typeface="Arial" pitchFamily="34" charset="0"/>
                <a:ea typeface="微软雅黑" pitchFamily="34" charset="-122"/>
                <a:sym typeface="Arial" pitchFamily="34" charset="0"/>
              </a:rPr>
              <a:t>運行</a:t>
            </a:r>
            <a:endParaRPr lang="zh-CN" altLang="en-US" sz="600" dirty="0">
              <a:solidFill>
                <a:schemeClr val="bg1"/>
              </a:solidFill>
              <a:latin typeface="Arial" pitchFamily="34" charset="0"/>
              <a:ea typeface="微软雅黑" pitchFamily="34" charset="-122"/>
              <a:sym typeface="Arial" pitchFamily="34" charset="0"/>
            </a:endParaRPr>
          </a:p>
        </p:txBody>
      </p:sp>
      <p:sp>
        <p:nvSpPr>
          <p:cNvPr id="32" name="Rectangle 17"/>
          <p:cNvSpPr/>
          <p:nvPr/>
        </p:nvSpPr>
        <p:spPr>
          <a:xfrm>
            <a:off x="3113722" y="2750267"/>
            <a:ext cx="2809240" cy="126118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33" name="TextBox 32"/>
          <p:cNvSpPr txBox="1">
            <a:spLocks noChangeArrowheads="1"/>
          </p:cNvSpPr>
          <p:nvPr/>
        </p:nvSpPr>
        <p:spPr bwMode="auto">
          <a:xfrm>
            <a:off x="3373198" y="2941370"/>
            <a:ext cx="2290287"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r>
              <a:rPr lang="en-US" altLang="zh-TW" sz="1000" dirty="0" err="1">
                <a:solidFill>
                  <a:schemeClr val="bg1"/>
                </a:solidFill>
                <a:latin typeface="Arial" pitchFamily="34" charset="0"/>
                <a:ea typeface="微软雅黑" pitchFamily="34" charset="-122"/>
                <a:sym typeface="Arial" pitchFamily="34" charset="0"/>
              </a:rPr>
              <a:t>TensorFlow</a:t>
            </a:r>
            <a:r>
              <a:rPr lang="zh-TW" altLang="en-US" sz="1000" dirty="0" smtClean="0">
                <a:solidFill>
                  <a:schemeClr val="bg1"/>
                </a:solidFill>
                <a:latin typeface="Arial" pitchFamily="34" charset="0"/>
                <a:ea typeface="微软雅黑" pitchFamily="34" charset="-122"/>
                <a:sym typeface="Arial" pitchFamily="34" charset="0"/>
              </a:rPr>
              <a:t>最初由</a:t>
            </a:r>
            <a:r>
              <a:rPr lang="en-US" altLang="zh-TW" sz="1000" dirty="0">
                <a:solidFill>
                  <a:schemeClr val="bg1"/>
                </a:solidFill>
                <a:latin typeface="Arial" pitchFamily="34" charset="0"/>
                <a:ea typeface="微软雅黑" pitchFamily="34" charset="-122"/>
                <a:sym typeface="Arial" pitchFamily="34" charset="0"/>
              </a:rPr>
              <a:t>Google</a:t>
            </a:r>
            <a:r>
              <a:rPr lang="zh-TW" altLang="en-US" sz="1000" dirty="0">
                <a:solidFill>
                  <a:schemeClr val="bg1"/>
                </a:solidFill>
                <a:latin typeface="Arial" pitchFamily="34" charset="0"/>
                <a:ea typeface="微软雅黑" pitchFamily="34" charset="-122"/>
                <a:sym typeface="Arial" pitchFamily="34" charset="0"/>
              </a:rPr>
              <a:t>大腦團隊開發是一個開源軟體庫，用於各種感知和語言理解任務的機器學習</a:t>
            </a:r>
            <a:r>
              <a:rPr lang="zh-TW" altLang="en-US" sz="1000" dirty="0" smtClean="0">
                <a:solidFill>
                  <a:schemeClr val="bg1"/>
                </a:solidFill>
                <a:latin typeface="Arial" pitchFamily="34" charset="0"/>
                <a:ea typeface="微软雅黑" pitchFamily="34" charset="-122"/>
                <a:sym typeface="Arial" pitchFamily="34" charset="0"/>
              </a:rPr>
              <a:t>。</a:t>
            </a:r>
            <a:endParaRPr lang="en-US" altLang="zh-TW" sz="1000" dirty="0" smtClean="0">
              <a:solidFill>
                <a:schemeClr val="bg1"/>
              </a:solidFill>
              <a:latin typeface="Arial" pitchFamily="34" charset="0"/>
              <a:ea typeface="微软雅黑" pitchFamily="34" charset="-122"/>
              <a:sym typeface="Arial" pitchFamily="34" charset="0"/>
            </a:endParaRPr>
          </a:p>
          <a:p>
            <a:pPr algn="just" eaLnBrk="1" hangingPunct="1"/>
            <a:r>
              <a:rPr lang="zh-TW" altLang="en-US" sz="1000" dirty="0">
                <a:solidFill>
                  <a:schemeClr val="bg1"/>
                </a:solidFill>
                <a:latin typeface="Arial" pitchFamily="34" charset="0"/>
                <a:ea typeface="微软雅黑" pitchFamily="34" charset="-122"/>
                <a:sym typeface="Arial" pitchFamily="34" charset="0"/>
              </a:rPr>
              <a:t>於</a:t>
            </a:r>
            <a:r>
              <a:rPr lang="en-US" altLang="zh-TW" sz="1000" dirty="0">
                <a:solidFill>
                  <a:schemeClr val="bg1"/>
                </a:solidFill>
                <a:latin typeface="Arial" pitchFamily="34" charset="0"/>
                <a:ea typeface="微软雅黑" pitchFamily="34" charset="-122"/>
                <a:sym typeface="Arial" pitchFamily="34" charset="0"/>
              </a:rPr>
              <a:t>2015</a:t>
            </a:r>
            <a:r>
              <a:rPr lang="zh-TW" altLang="en-US" sz="1000" dirty="0">
                <a:solidFill>
                  <a:schemeClr val="bg1"/>
                </a:solidFill>
                <a:latin typeface="Arial" pitchFamily="34" charset="0"/>
                <a:ea typeface="微软雅黑" pitchFamily="34" charset="-122"/>
                <a:sym typeface="Arial" pitchFamily="34" charset="0"/>
              </a:rPr>
              <a:t>年</a:t>
            </a:r>
            <a:r>
              <a:rPr lang="en-US" altLang="zh-TW" sz="1000" dirty="0">
                <a:solidFill>
                  <a:schemeClr val="bg1"/>
                </a:solidFill>
                <a:latin typeface="Arial" pitchFamily="34" charset="0"/>
                <a:ea typeface="微软雅黑" pitchFamily="34" charset="-122"/>
                <a:sym typeface="Arial" pitchFamily="34" charset="0"/>
              </a:rPr>
              <a:t>11</a:t>
            </a:r>
            <a:r>
              <a:rPr lang="zh-TW" altLang="en-US" sz="1000" dirty="0">
                <a:solidFill>
                  <a:schemeClr val="bg1"/>
                </a:solidFill>
                <a:latin typeface="Arial" pitchFamily="34" charset="0"/>
                <a:ea typeface="微软雅黑" pitchFamily="34" charset="-122"/>
                <a:sym typeface="Arial" pitchFamily="34" charset="0"/>
              </a:rPr>
              <a:t>月</a:t>
            </a:r>
            <a:r>
              <a:rPr lang="en-US" altLang="zh-TW" sz="1000" dirty="0">
                <a:solidFill>
                  <a:schemeClr val="bg1"/>
                </a:solidFill>
                <a:latin typeface="Arial" pitchFamily="34" charset="0"/>
                <a:ea typeface="微软雅黑" pitchFamily="34" charset="-122"/>
                <a:sym typeface="Arial" pitchFamily="34" charset="0"/>
              </a:rPr>
              <a:t>9</a:t>
            </a:r>
            <a:r>
              <a:rPr lang="zh-TW" altLang="en-US" sz="1000" dirty="0">
                <a:solidFill>
                  <a:schemeClr val="bg1"/>
                </a:solidFill>
                <a:latin typeface="Arial" pitchFamily="34" charset="0"/>
                <a:ea typeface="微软雅黑" pitchFamily="34" charset="-122"/>
                <a:sym typeface="Arial" pitchFamily="34" charset="0"/>
              </a:rPr>
              <a:t>日在</a:t>
            </a:r>
            <a:r>
              <a:rPr lang="en-US" altLang="zh-TW" sz="1000" dirty="0">
                <a:solidFill>
                  <a:schemeClr val="bg1"/>
                </a:solidFill>
                <a:latin typeface="Arial" pitchFamily="34" charset="0"/>
                <a:ea typeface="微软雅黑" pitchFamily="34" charset="-122"/>
                <a:sym typeface="Arial" pitchFamily="34" charset="0"/>
              </a:rPr>
              <a:t>Apache 2.0</a:t>
            </a:r>
            <a:r>
              <a:rPr lang="zh-TW" altLang="en-US" sz="1000" dirty="0">
                <a:solidFill>
                  <a:schemeClr val="bg1"/>
                </a:solidFill>
                <a:latin typeface="Arial" pitchFamily="34" charset="0"/>
                <a:ea typeface="微软雅黑" pitchFamily="34" charset="-122"/>
                <a:sym typeface="Arial" pitchFamily="34" charset="0"/>
              </a:rPr>
              <a:t>開源許可證下發布。</a:t>
            </a:r>
            <a:endParaRPr lang="zh-CN" altLang="en-US" sz="1000" dirty="0">
              <a:solidFill>
                <a:schemeClr val="bg1"/>
              </a:solidFill>
              <a:latin typeface="Arial" pitchFamily="34" charset="0"/>
              <a:ea typeface="微软雅黑" pitchFamily="34" charset="-122"/>
              <a:sym typeface="Arial" pitchFamily="34" charset="0"/>
            </a:endParaRPr>
          </a:p>
        </p:txBody>
      </p:sp>
      <p:sp>
        <p:nvSpPr>
          <p:cNvPr id="35" name="Rectangle 20"/>
          <p:cNvSpPr/>
          <p:nvPr/>
        </p:nvSpPr>
        <p:spPr>
          <a:xfrm>
            <a:off x="5966302" y="2750267"/>
            <a:ext cx="2808128" cy="126118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35"/>
          <p:cNvSpPr txBox="1">
            <a:spLocks noChangeArrowheads="1"/>
          </p:cNvSpPr>
          <p:nvPr/>
        </p:nvSpPr>
        <p:spPr bwMode="auto">
          <a:xfrm>
            <a:off x="6224667" y="2919943"/>
            <a:ext cx="2291398"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r>
              <a:rPr lang="en-US" altLang="zh-TW" sz="1000" dirty="0" smtClean="0">
                <a:solidFill>
                  <a:schemeClr val="bg1"/>
                </a:solidFill>
                <a:latin typeface="Arial" pitchFamily="34" charset="0"/>
                <a:ea typeface="微软雅黑" pitchFamily="34" charset="-122"/>
                <a:sym typeface="Arial" pitchFamily="34" charset="0"/>
              </a:rPr>
              <a:t>Python</a:t>
            </a:r>
            <a:r>
              <a:rPr lang="zh-TW" altLang="en-US" sz="1000" dirty="0">
                <a:solidFill>
                  <a:schemeClr val="bg1"/>
                </a:solidFill>
                <a:latin typeface="Arial" pitchFamily="34" charset="0"/>
                <a:ea typeface="微软雅黑" pitchFamily="34" charset="-122"/>
                <a:sym typeface="Arial" pitchFamily="34" charset="0"/>
              </a:rPr>
              <a:t>，是一種廣泛使用的高階程式語言，屬於通用型程式</a:t>
            </a:r>
            <a:r>
              <a:rPr lang="zh-TW" altLang="en-US" sz="1000" dirty="0" smtClean="0">
                <a:solidFill>
                  <a:schemeClr val="bg1"/>
                </a:solidFill>
                <a:latin typeface="Arial" pitchFamily="34" charset="0"/>
                <a:ea typeface="微软雅黑" pitchFamily="34" charset="-122"/>
                <a:sym typeface="Arial" pitchFamily="34" charset="0"/>
              </a:rPr>
              <a:t>語言，簡單易學，擁有大量第三方深度學習的函式庫，是研究深度學習非常適合的語言。</a:t>
            </a:r>
            <a:endParaRPr lang="zh-CN" altLang="en-US" sz="600" dirty="0">
              <a:solidFill>
                <a:schemeClr val="bg1"/>
              </a:solidFill>
              <a:latin typeface="Arial" pitchFamily="34" charset="0"/>
              <a:ea typeface="微软雅黑" pitchFamily="34" charset="-122"/>
              <a:sym typeface="Arial" pitchFamily="34" charset="0"/>
            </a:endParaRPr>
          </a:p>
        </p:txBody>
      </p:sp>
      <p:sp>
        <p:nvSpPr>
          <p:cNvPr id="13" name="平行四边形 1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平行四边形 1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平行四边形 1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323840" y="536640"/>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8" name="TextBox 10"/>
          <p:cNvSpPr txBox="1"/>
          <p:nvPr/>
        </p:nvSpPr>
        <p:spPr>
          <a:xfrm>
            <a:off x="324214" y="71952"/>
            <a:ext cx="1723549"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建立神經網路模型</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19" name="Group 7"/>
          <p:cNvGrpSpPr>
            <a:grpSpLocks/>
          </p:cNvGrpSpPr>
          <p:nvPr/>
        </p:nvGrpSpPr>
        <p:grpSpPr bwMode="auto">
          <a:xfrm>
            <a:off x="180202" y="181952"/>
            <a:ext cx="216018" cy="113981"/>
            <a:chOff x="0" y="0"/>
            <a:chExt cx="1041399" cy="549275"/>
          </a:xfrm>
          <a:solidFill>
            <a:srgbClr val="133E73"/>
          </a:solidFill>
        </p:grpSpPr>
        <p:sp>
          <p:nvSpPr>
            <p:cNvPr id="20"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1"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2"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2052" name="Picture 4" descr="ãtensorflowãçåçæå°çµæ"/>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76461" y="748038"/>
            <a:ext cx="2313436" cy="1927864"/>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ãpythonãçåçæå°çµæ"/>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95192" y="1337426"/>
            <a:ext cx="2879238" cy="852974"/>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ãkeras pythonãçåçæå°çµæ"/>
          <p:cNvPicPr>
            <a:picLocks noChangeAspect="1" noChangeArrowheads="1"/>
          </p:cNvPicPr>
          <p:nvPr/>
        </p:nvPicPr>
        <p:blipFill>
          <a:blip r:embed="rId5" cstate="print">
            <a:extLst>
              <a:ext uri="{BEBA8EAE-BF5A-486C-A8C5-ECC9F3942E4B}">
                <a14:imgProps xmlns:a14="http://schemas.microsoft.com/office/drawing/2010/main">
                  <a14:imgLayer r:embed="rId6">
                    <a14:imgEffect>
                      <a14:artisticLineDrawing/>
                    </a14:imgEffect>
                  </a14:imgLayer>
                </a14:imgProps>
              </a:ext>
              <a:ext uri="{28A0092B-C50C-407E-A947-70E740481C1C}">
                <a14:useLocalDpi xmlns:a14="http://schemas.microsoft.com/office/drawing/2010/main" val="0"/>
              </a:ext>
            </a:extLst>
          </a:blip>
          <a:srcRect/>
          <a:stretch>
            <a:fillRect/>
          </a:stretch>
        </p:blipFill>
        <p:spPr bwMode="auto">
          <a:xfrm>
            <a:off x="95421" y="1353537"/>
            <a:ext cx="3181624" cy="9226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8"/>
                                        </p:tgtEl>
                                        <p:attrNameLst>
                                          <p:attrName>ppt_y</p:attrName>
                                        </p:attrNameLst>
                                      </p:cBhvr>
                                      <p:tavLst>
                                        <p:tav tm="0">
                                          <p:val>
                                            <p:strVal val="#ppt_y"/>
                                          </p:val>
                                        </p:tav>
                                        <p:tav tm="100000">
                                          <p:val>
                                            <p:strVal val="#ppt_y"/>
                                          </p:val>
                                        </p:tav>
                                      </p:tavLst>
                                    </p:anim>
                                    <p:anim calcmode="lin" valueType="num">
                                      <p:cBhvr>
                                        <p:cTn id="14"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8"/>
                                        </p:tgtEl>
                                      </p:cBhvr>
                                    </p:animEffect>
                                  </p:childTnLst>
                                </p:cTn>
                              </p:par>
                            </p:childTnLst>
                          </p:cTn>
                        </p:par>
                        <p:par>
                          <p:cTn id="17" fill="hold">
                            <p:stCondLst>
                              <p:cond delay="1350"/>
                            </p:stCondLst>
                            <p:childTnLst>
                              <p:par>
                                <p:cTn id="18" presetID="1" presetClass="emph" presetSubtype="2" fill="hold" grpId="0" nodeType="afterEffect">
                                  <p:stCondLst>
                                    <p:cond delay="0"/>
                                  </p:stCondLst>
                                  <p:childTnLst>
                                    <p:animClr clrSpc="rgb" dir="cw">
                                      <p:cBhvr>
                                        <p:cTn id="19" dur="300" fill="hold"/>
                                        <p:tgtEl>
                                          <p:spTgt spid="15"/>
                                        </p:tgtEl>
                                        <p:attrNameLst>
                                          <p:attrName>fillcolor</p:attrName>
                                        </p:attrNameLst>
                                      </p:cBhvr>
                                      <p:to>
                                        <a:srgbClr val="00AEEF"/>
                                      </p:to>
                                    </p:animClr>
                                    <p:set>
                                      <p:cBhvr>
                                        <p:cTn id="20" dur="300" fill="hold"/>
                                        <p:tgtEl>
                                          <p:spTgt spid="15"/>
                                        </p:tgtEl>
                                        <p:attrNameLst>
                                          <p:attrName>fill.type</p:attrName>
                                        </p:attrNameLst>
                                      </p:cBhvr>
                                      <p:to>
                                        <p:strVal val="solid"/>
                                      </p:to>
                                    </p:set>
                                    <p:set>
                                      <p:cBhvr>
                                        <p:cTn id="21" dur="300" fill="hold"/>
                                        <p:tgtEl>
                                          <p:spTgt spid="15"/>
                                        </p:tgtEl>
                                        <p:attrNameLst>
                                          <p:attrName>fill.on</p:attrName>
                                        </p:attrNameLst>
                                      </p:cBhvr>
                                      <p:to>
                                        <p:strVal val="true"/>
                                      </p:to>
                                    </p:set>
                                  </p:childTnLst>
                                </p:cTn>
                              </p:par>
                              <p:par>
                                <p:cTn id="22" presetID="2" presetClass="entr" presetSubtype="8" fill="hold" grpId="0" nodeType="withEffect">
                                  <p:stCondLst>
                                    <p:cond delay="500"/>
                                  </p:stCondLst>
                                  <p:childTnLst>
                                    <p:set>
                                      <p:cBhvr>
                                        <p:cTn id="23" dur="1" fill="hold">
                                          <p:stCondLst>
                                            <p:cond delay="0"/>
                                          </p:stCondLst>
                                        </p:cTn>
                                        <p:tgtEl>
                                          <p:spTgt spid="27"/>
                                        </p:tgtEl>
                                        <p:attrNameLst>
                                          <p:attrName>style.visibility</p:attrName>
                                        </p:attrNameLst>
                                      </p:cBhvr>
                                      <p:to>
                                        <p:strVal val="visible"/>
                                      </p:to>
                                    </p:set>
                                    <p:anim calcmode="lin" valueType="num">
                                      <p:cBhvr>
                                        <p:cTn id="24" dur="500" fill="hold"/>
                                        <p:tgtEl>
                                          <p:spTgt spid="27"/>
                                        </p:tgtEl>
                                        <p:attrNameLst>
                                          <p:attrName>ppt_x</p:attrName>
                                        </p:attrNameLst>
                                      </p:cBhvr>
                                      <p:tavLst>
                                        <p:tav tm="0">
                                          <p:val>
                                            <p:strVal val="0-#ppt_w/2"/>
                                          </p:val>
                                        </p:tav>
                                        <p:tav tm="100000">
                                          <p:val>
                                            <p:strVal val="#ppt_x"/>
                                          </p:val>
                                        </p:tav>
                                      </p:tavLst>
                                    </p:anim>
                                    <p:anim calcmode="lin" valueType="num">
                                      <p:cBhvr>
                                        <p:cTn id="25" dur="500" fill="hold"/>
                                        <p:tgtEl>
                                          <p:spTgt spid="27"/>
                                        </p:tgtEl>
                                        <p:attrNameLst>
                                          <p:attrName>ppt_y</p:attrName>
                                        </p:attrNameLst>
                                      </p:cBhvr>
                                      <p:tavLst>
                                        <p:tav tm="0">
                                          <p:val>
                                            <p:strVal val="#ppt_y"/>
                                          </p:val>
                                        </p:tav>
                                        <p:tav tm="100000">
                                          <p:val>
                                            <p:strVal val="#ppt_y"/>
                                          </p:val>
                                        </p:tav>
                                      </p:tavLst>
                                    </p:anim>
                                  </p:childTnLst>
                                </p:cTn>
                              </p:par>
                              <p:par>
                                <p:cTn id="26" presetID="2" presetClass="entr" presetSubtype="4" fill="hold" grpId="0" nodeType="withEffect">
                                  <p:stCondLst>
                                    <p:cond delay="500"/>
                                  </p:stCondLst>
                                  <p:childTnLst>
                                    <p:set>
                                      <p:cBhvr>
                                        <p:cTn id="27" dur="1" fill="hold">
                                          <p:stCondLst>
                                            <p:cond delay="0"/>
                                          </p:stCondLst>
                                        </p:cTn>
                                        <p:tgtEl>
                                          <p:spTgt spid="30"/>
                                        </p:tgtEl>
                                        <p:attrNameLst>
                                          <p:attrName>style.visibility</p:attrName>
                                        </p:attrNameLst>
                                      </p:cBhvr>
                                      <p:to>
                                        <p:strVal val="visible"/>
                                      </p:to>
                                    </p:set>
                                    <p:anim calcmode="lin" valueType="num">
                                      <p:cBhvr>
                                        <p:cTn id="28" dur="500" fill="hold"/>
                                        <p:tgtEl>
                                          <p:spTgt spid="30"/>
                                        </p:tgtEl>
                                        <p:attrNameLst>
                                          <p:attrName>ppt_x</p:attrName>
                                        </p:attrNameLst>
                                      </p:cBhvr>
                                      <p:tavLst>
                                        <p:tav tm="0">
                                          <p:val>
                                            <p:strVal val="#ppt_x"/>
                                          </p:val>
                                        </p:tav>
                                        <p:tav tm="100000">
                                          <p:val>
                                            <p:strVal val="#ppt_x"/>
                                          </p:val>
                                        </p:tav>
                                      </p:tavLst>
                                    </p:anim>
                                    <p:anim calcmode="lin" valueType="num">
                                      <p:cBhvr>
                                        <p:cTn id="29" dur="500" fill="hold"/>
                                        <p:tgtEl>
                                          <p:spTgt spid="30"/>
                                        </p:tgtEl>
                                        <p:attrNameLst>
                                          <p:attrName>ppt_y</p:attrName>
                                        </p:attrNameLst>
                                      </p:cBhvr>
                                      <p:tavLst>
                                        <p:tav tm="0">
                                          <p:val>
                                            <p:strVal val="1+#ppt_h/2"/>
                                          </p:val>
                                        </p:tav>
                                        <p:tav tm="100000">
                                          <p:val>
                                            <p:strVal val="#ppt_y"/>
                                          </p:val>
                                        </p:tav>
                                      </p:tavLst>
                                    </p:anim>
                                  </p:childTnLst>
                                </p:cTn>
                              </p:par>
                              <p:par>
                                <p:cTn id="30" presetID="2" presetClass="entr" presetSubtype="8" fill="hold" grpId="0" nodeType="withEffect">
                                  <p:stCondLst>
                                    <p:cond delay="500"/>
                                  </p:stCondLst>
                                  <p:childTnLst>
                                    <p:set>
                                      <p:cBhvr>
                                        <p:cTn id="31" dur="1" fill="hold">
                                          <p:stCondLst>
                                            <p:cond delay="0"/>
                                          </p:stCondLst>
                                        </p:cTn>
                                        <p:tgtEl>
                                          <p:spTgt spid="32"/>
                                        </p:tgtEl>
                                        <p:attrNameLst>
                                          <p:attrName>style.visibility</p:attrName>
                                        </p:attrNameLst>
                                      </p:cBhvr>
                                      <p:to>
                                        <p:strVal val="visible"/>
                                      </p:to>
                                    </p:set>
                                    <p:anim calcmode="lin" valueType="num">
                                      <p:cBhvr>
                                        <p:cTn id="32" dur="500" fill="hold"/>
                                        <p:tgtEl>
                                          <p:spTgt spid="32"/>
                                        </p:tgtEl>
                                        <p:attrNameLst>
                                          <p:attrName>ppt_x</p:attrName>
                                        </p:attrNameLst>
                                      </p:cBhvr>
                                      <p:tavLst>
                                        <p:tav tm="0">
                                          <p:val>
                                            <p:strVal val="0-#ppt_w/2"/>
                                          </p:val>
                                        </p:tav>
                                        <p:tav tm="100000">
                                          <p:val>
                                            <p:strVal val="#ppt_x"/>
                                          </p:val>
                                        </p:tav>
                                      </p:tavLst>
                                    </p:anim>
                                    <p:anim calcmode="lin" valueType="num">
                                      <p:cBhvr>
                                        <p:cTn id="33" dur="500" fill="hold"/>
                                        <p:tgtEl>
                                          <p:spTgt spid="32"/>
                                        </p:tgtEl>
                                        <p:attrNameLst>
                                          <p:attrName>ppt_y</p:attrName>
                                        </p:attrNameLst>
                                      </p:cBhvr>
                                      <p:tavLst>
                                        <p:tav tm="0">
                                          <p:val>
                                            <p:strVal val="#ppt_y"/>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33"/>
                                        </p:tgtEl>
                                        <p:attrNameLst>
                                          <p:attrName>style.visibility</p:attrName>
                                        </p:attrNameLst>
                                      </p:cBhvr>
                                      <p:to>
                                        <p:strVal val="visible"/>
                                      </p:to>
                                    </p:set>
                                    <p:anim calcmode="lin" valueType="num">
                                      <p:cBhvr>
                                        <p:cTn id="36" dur="500" fill="hold"/>
                                        <p:tgtEl>
                                          <p:spTgt spid="33"/>
                                        </p:tgtEl>
                                        <p:attrNameLst>
                                          <p:attrName>ppt_x</p:attrName>
                                        </p:attrNameLst>
                                      </p:cBhvr>
                                      <p:tavLst>
                                        <p:tav tm="0">
                                          <p:val>
                                            <p:strVal val="#ppt_x"/>
                                          </p:val>
                                        </p:tav>
                                        <p:tav tm="100000">
                                          <p:val>
                                            <p:strVal val="#ppt_x"/>
                                          </p:val>
                                        </p:tav>
                                      </p:tavLst>
                                    </p:anim>
                                    <p:anim calcmode="lin" valueType="num">
                                      <p:cBhvr>
                                        <p:cTn id="37" dur="500" fill="hold"/>
                                        <p:tgtEl>
                                          <p:spTgt spid="33"/>
                                        </p:tgtEl>
                                        <p:attrNameLst>
                                          <p:attrName>ppt_y</p:attrName>
                                        </p:attrNameLst>
                                      </p:cBhvr>
                                      <p:tavLst>
                                        <p:tav tm="0">
                                          <p:val>
                                            <p:strVal val="1+#ppt_h/2"/>
                                          </p:val>
                                        </p:tav>
                                        <p:tav tm="100000">
                                          <p:val>
                                            <p:strVal val="#ppt_y"/>
                                          </p:val>
                                        </p:tav>
                                      </p:tavLst>
                                    </p:anim>
                                  </p:childTnLst>
                                </p:cTn>
                              </p:par>
                              <p:par>
                                <p:cTn id="38" presetID="2" presetClass="entr" presetSubtype="8" fill="hold" grpId="0" nodeType="withEffect">
                                  <p:stCondLst>
                                    <p:cond delay="500"/>
                                  </p:stCondLst>
                                  <p:childTnLst>
                                    <p:set>
                                      <p:cBhvr>
                                        <p:cTn id="39" dur="1" fill="hold">
                                          <p:stCondLst>
                                            <p:cond delay="0"/>
                                          </p:stCondLst>
                                        </p:cTn>
                                        <p:tgtEl>
                                          <p:spTgt spid="35"/>
                                        </p:tgtEl>
                                        <p:attrNameLst>
                                          <p:attrName>style.visibility</p:attrName>
                                        </p:attrNameLst>
                                      </p:cBhvr>
                                      <p:to>
                                        <p:strVal val="visible"/>
                                      </p:to>
                                    </p:set>
                                    <p:anim calcmode="lin" valueType="num">
                                      <p:cBhvr>
                                        <p:cTn id="40" dur="500" fill="hold"/>
                                        <p:tgtEl>
                                          <p:spTgt spid="35"/>
                                        </p:tgtEl>
                                        <p:attrNameLst>
                                          <p:attrName>ppt_x</p:attrName>
                                        </p:attrNameLst>
                                      </p:cBhvr>
                                      <p:tavLst>
                                        <p:tav tm="0">
                                          <p:val>
                                            <p:strVal val="0-#ppt_w/2"/>
                                          </p:val>
                                        </p:tav>
                                        <p:tav tm="100000">
                                          <p:val>
                                            <p:strVal val="#ppt_x"/>
                                          </p:val>
                                        </p:tav>
                                      </p:tavLst>
                                    </p:anim>
                                    <p:anim calcmode="lin" valueType="num">
                                      <p:cBhvr>
                                        <p:cTn id="41" dur="500" fill="hold"/>
                                        <p:tgtEl>
                                          <p:spTgt spid="35"/>
                                        </p:tgtEl>
                                        <p:attrNameLst>
                                          <p:attrName>ppt_y</p:attrName>
                                        </p:attrNameLst>
                                      </p:cBhvr>
                                      <p:tavLst>
                                        <p:tav tm="0">
                                          <p:val>
                                            <p:strVal val="#ppt_y"/>
                                          </p:val>
                                        </p:tav>
                                        <p:tav tm="100000">
                                          <p:val>
                                            <p:strVal val="#ppt_y"/>
                                          </p:val>
                                        </p:tav>
                                      </p:tavLst>
                                    </p:anim>
                                  </p:childTnLst>
                                </p:cTn>
                              </p:par>
                              <p:par>
                                <p:cTn id="42" presetID="2" presetClass="entr" presetSubtype="4" fill="hold" grpId="0" nodeType="withEffect">
                                  <p:stCondLst>
                                    <p:cond delay="500"/>
                                  </p:stCondLst>
                                  <p:childTnLst>
                                    <p:set>
                                      <p:cBhvr>
                                        <p:cTn id="43" dur="1" fill="hold">
                                          <p:stCondLst>
                                            <p:cond delay="0"/>
                                          </p:stCondLst>
                                        </p:cTn>
                                        <p:tgtEl>
                                          <p:spTgt spid="36"/>
                                        </p:tgtEl>
                                        <p:attrNameLst>
                                          <p:attrName>style.visibility</p:attrName>
                                        </p:attrNameLst>
                                      </p:cBhvr>
                                      <p:to>
                                        <p:strVal val="visible"/>
                                      </p:to>
                                    </p:set>
                                    <p:anim calcmode="lin" valueType="num">
                                      <p:cBhvr>
                                        <p:cTn id="44" dur="500" fill="hold"/>
                                        <p:tgtEl>
                                          <p:spTgt spid="36"/>
                                        </p:tgtEl>
                                        <p:attrNameLst>
                                          <p:attrName>ppt_x</p:attrName>
                                        </p:attrNameLst>
                                      </p:cBhvr>
                                      <p:tavLst>
                                        <p:tav tm="0">
                                          <p:val>
                                            <p:strVal val="#ppt_x"/>
                                          </p:val>
                                        </p:tav>
                                        <p:tav tm="100000">
                                          <p:val>
                                            <p:strVal val="#ppt_x"/>
                                          </p:val>
                                        </p:tav>
                                      </p:tavLst>
                                    </p:anim>
                                    <p:anim calcmode="lin" valueType="num">
                                      <p:cBhvr>
                                        <p:cTn id="45"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0" grpId="0"/>
      <p:bldP spid="32" grpId="0" animBg="1"/>
      <p:bldP spid="33" grpId="0"/>
      <p:bldP spid="35" grpId="0" animBg="1"/>
      <p:bldP spid="36" grpId="0"/>
      <p:bldP spid="15" grpId="0" animBg="1"/>
      <p:bldP spid="18" grpId="0"/>
    </p:bldLst>
  </p:timing>
  <p:extLst mod="1">
    <p:ext uri="{E180D4A7-C9FB-4DFB-919C-405C955672EB}">
      <p14:showEvtLst xmlns:p14="http://schemas.microsoft.com/office/powerpoint/2010/main">
        <p14:playEvt time="1315" objId="23"/>
        <p14:stopEvt time="2082" objId="23"/>
      </p14:showEvt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p:cNvSpPr txBox="1">
            <a:spLocks noChangeArrowheads="1"/>
          </p:cNvSpPr>
          <p:nvPr/>
        </p:nvSpPr>
        <p:spPr bwMode="auto">
          <a:xfrm>
            <a:off x="581545" y="2088120"/>
            <a:ext cx="3229649" cy="184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eaLnBrk="1" hangingPunct="1"/>
            <a:r>
              <a:rPr lang="en-US" altLang="zh-TW" sz="1200" dirty="0" err="1" smtClean="0">
                <a:solidFill>
                  <a:schemeClr val="bg1"/>
                </a:solidFill>
                <a:latin typeface="Arial" pitchFamily="34" charset="0"/>
                <a:ea typeface="微软雅黑" pitchFamily="34" charset="-122"/>
                <a:sym typeface="Arial" pitchFamily="34" charset="0"/>
              </a:rPr>
              <a:t>Keras</a:t>
            </a:r>
            <a:r>
              <a:rPr lang="zh-TW" altLang="en-US" sz="1200" dirty="0" smtClean="0">
                <a:solidFill>
                  <a:schemeClr val="bg1"/>
                </a:solidFill>
                <a:latin typeface="Arial" pitchFamily="34" charset="0"/>
                <a:ea typeface="微软雅黑" pitchFamily="34" charset="-122"/>
                <a:sym typeface="Arial" pitchFamily="34" charset="0"/>
              </a:rPr>
              <a:t>是一個</a:t>
            </a:r>
            <a:r>
              <a:rPr lang="zh-TW" altLang="en-US" sz="1200" dirty="0">
                <a:solidFill>
                  <a:schemeClr val="bg1"/>
                </a:solidFill>
                <a:latin typeface="Arial" pitchFamily="34" charset="0"/>
                <a:ea typeface="微软雅黑" pitchFamily="34" charset="-122"/>
                <a:sym typeface="Arial" pitchFamily="34" charset="0"/>
              </a:rPr>
              <a:t>用</a:t>
            </a:r>
            <a:r>
              <a:rPr lang="en-US" altLang="zh-TW" sz="1200" dirty="0">
                <a:solidFill>
                  <a:schemeClr val="bg1"/>
                </a:solidFill>
                <a:latin typeface="Arial" pitchFamily="34" charset="0"/>
                <a:ea typeface="微软雅黑" pitchFamily="34" charset="-122"/>
                <a:sym typeface="Arial" pitchFamily="34" charset="0"/>
              </a:rPr>
              <a:t>Python</a:t>
            </a:r>
            <a:r>
              <a:rPr lang="zh-TW" altLang="en-US" sz="1200" dirty="0">
                <a:solidFill>
                  <a:schemeClr val="bg1"/>
                </a:solidFill>
                <a:latin typeface="Arial" pitchFamily="34" charset="0"/>
                <a:ea typeface="微软雅黑" pitchFamily="34" charset="-122"/>
                <a:sym typeface="Arial" pitchFamily="34" charset="0"/>
              </a:rPr>
              <a:t>編寫的高級神經網絡</a:t>
            </a:r>
            <a:r>
              <a:rPr lang="en-US" altLang="zh-TW" sz="1200" dirty="0">
                <a:solidFill>
                  <a:schemeClr val="bg1"/>
                </a:solidFill>
                <a:latin typeface="Arial" pitchFamily="34" charset="0"/>
                <a:ea typeface="微软雅黑" pitchFamily="34" charset="-122"/>
                <a:sym typeface="Arial" pitchFamily="34" charset="0"/>
              </a:rPr>
              <a:t>API</a:t>
            </a:r>
            <a:r>
              <a:rPr lang="zh-TW" altLang="en-US" sz="1200" dirty="0">
                <a:solidFill>
                  <a:schemeClr val="bg1"/>
                </a:solidFill>
                <a:latin typeface="Arial" pitchFamily="34" charset="0"/>
                <a:ea typeface="微软雅黑" pitchFamily="34" charset="-122"/>
                <a:sym typeface="Arial" pitchFamily="34" charset="0"/>
              </a:rPr>
              <a:t>，它能夠以</a:t>
            </a:r>
            <a:r>
              <a:rPr lang="en-US" altLang="zh-TW" sz="1200" dirty="0" err="1" smtClean="0">
                <a:solidFill>
                  <a:schemeClr val="bg1"/>
                </a:solidFill>
                <a:latin typeface="Arial" pitchFamily="34" charset="0"/>
                <a:ea typeface="微软雅黑" pitchFamily="34" charset="-122"/>
                <a:sym typeface="Arial" pitchFamily="34" charset="0"/>
              </a:rPr>
              <a:t>TensorFlow</a:t>
            </a:r>
            <a:r>
              <a:rPr lang="en-US" altLang="zh-TW" sz="1200" dirty="0" smtClean="0">
                <a:solidFill>
                  <a:schemeClr val="bg1"/>
                </a:solidFill>
                <a:latin typeface="Arial" pitchFamily="34" charset="0"/>
                <a:ea typeface="微软雅黑" pitchFamily="34" charset="-122"/>
                <a:sym typeface="Arial" pitchFamily="34" charset="0"/>
              </a:rPr>
              <a:t>,</a:t>
            </a:r>
            <a:r>
              <a:rPr lang="zh-TW" altLang="en-US" sz="1200" dirty="0">
                <a:solidFill>
                  <a:schemeClr val="bg1"/>
                </a:solidFill>
                <a:latin typeface="Arial" pitchFamily="34" charset="0"/>
                <a:ea typeface="微软雅黑" pitchFamily="34" charset="-122"/>
                <a:sym typeface="Arial" pitchFamily="34" charset="0"/>
              </a:rPr>
              <a:t>或者</a:t>
            </a:r>
            <a:r>
              <a:rPr lang="en-US" altLang="zh-TW" sz="1200" dirty="0" err="1">
                <a:solidFill>
                  <a:schemeClr val="bg1"/>
                </a:solidFill>
                <a:latin typeface="Arial" pitchFamily="34" charset="0"/>
                <a:ea typeface="微软雅黑" pitchFamily="34" charset="-122"/>
                <a:sym typeface="Arial" pitchFamily="34" charset="0"/>
              </a:rPr>
              <a:t>Theano</a:t>
            </a:r>
            <a:r>
              <a:rPr lang="zh-TW" altLang="en-US" sz="1200" dirty="0">
                <a:solidFill>
                  <a:schemeClr val="bg1"/>
                </a:solidFill>
                <a:latin typeface="Arial" pitchFamily="34" charset="0"/>
                <a:ea typeface="微软雅黑" pitchFamily="34" charset="-122"/>
                <a:sym typeface="Arial" pitchFamily="34" charset="0"/>
              </a:rPr>
              <a:t>作為後端運行</a:t>
            </a:r>
            <a:r>
              <a:rPr lang="zh-TW" altLang="en-US" sz="1200" dirty="0" smtClean="0">
                <a:solidFill>
                  <a:schemeClr val="bg1"/>
                </a:solidFill>
                <a:latin typeface="Arial" pitchFamily="34" charset="0"/>
                <a:ea typeface="微软雅黑" pitchFamily="34" charset="-122"/>
                <a:sym typeface="Arial" pitchFamily="34" charset="0"/>
              </a:rPr>
              <a:t>。</a:t>
            </a:r>
            <a:endParaRPr lang="en-US" altLang="zh-TW" sz="1200" dirty="0" smtClean="0">
              <a:solidFill>
                <a:schemeClr val="bg1"/>
              </a:solidFill>
              <a:latin typeface="Arial" pitchFamily="34" charset="0"/>
              <a:ea typeface="微软雅黑" pitchFamily="34" charset="-122"/>
              <a:sym typeface="Arial" pitchFamily="34" charset="0"/>
            </a:endParaRPr>
          </a:p>
          <a:p>
            <a:pPr algn="just" eaLnBrk="1" hangingPunct="1"/>
            <a:endParaRPr lang="en-US" altLang="zh-TW" sz="1200" dirty="0">
              <a:solidFill>
                <a:schemeClr val="bg1"/>
              </a:solidFill>
              <a:latin typeface="Arial" pitchFamily="34" charset="0"/>
              <a:ea typeface="微软雅黑" pitchFamily="34" charset="-122"/>
              <a:sym typeface="Arial" pitchFamily="34" charset="0"/>
            </a:endParaRPr>
          </a:p>
          <a:p>
            <a:pPr algn="just" eaLnBrk="1" hangingPunct="1"/>
            <a:r>
              <a:rPr lang="en-US" altLang="zh-TW" sz="1200" dirty="0" err="1" smtClean="0">
                <a:solidFill>
                  <a:schemeClr val="bg1"/>
                </a:solidFill>
                <a:latin typeface="Arial" pitchFamily="34" charset="0"/>
                <a:ea typeface="微软雅黑" pitchFamily="34" charset="-122"/>
                <a:sym typeface="Arial" pitchFamily="34" charset="0"/>
              </a:rPr>
              <a:t>Tensorflow</a:t>
            </a:r>
            <a:r>
              <a:rPr lang="zh-TW" altLang="en-US" sz="1200" dirty="0" smtClean="0">
                <a:solidFill>
                  <a:schemeClr val="bg1"/>
                </a:solidFill>
                <a:latin typeface="Arial" pitchFamily="34" charset="0"/>
                <a:ea typeface="微软雅黑" pitchFamily="34" charset="-122"/>
                <a:sym typeface="Arial" pitchFamily="34" charset="0"/>
              </a:rPr>
              <a:t>可能相當複雜且難以使用，</a:t>
            </a:r>
            <a:r>
              <a:rPr lang="en-US" altLang="zh-TW" sz="1200" dirty="0" err="1" smtClean="0">
                <a:solidFill>
                  <a:schemeClr val="bg1"/>
                </a:solidFill>
                <a:latin typeface="Arial" pitchFamily="34" charset="0"/>
                <a:ea typeface="微软雅黑" pitchFamily="34" charset="-122"/>
                <a:sym typeface="Arial" pitchFamily="34" charset="0"/>
              </a:rPr>
              <a:t>Keras</a:t>
            </a:r>
            <a:r>
              <a:rPr lang="zh-TW" altLang="en-US" sz="1200" dirty="0" smtClean="0">
                <a:solidFill>
                  <a:schemeClr val="bg1"/>
                </a:solidFill>
                <a:latin typeface="Arial" pitchFamily="34" charset="0"/>
                <a:ea typeface="微软雅黑" pitchFamily="34" charset="-122"/>
                <a:sym typeface="Arial" pitchFamily="34" charset="0"/>
              </a:rPr>
              <a:t>提供一種相對簡單的方法快速的建構神經網路，擁有可擴充性、模組化、和</a:t>
            </a:r>
            <a:r>
              <a:rPr lang="en-US" altLang="zh-TW" sz="1200" dirty="0" smtClean="0">
                <a:solidFill>
                  <a:schemeClr val="bg1"/>
                </a:solidFill>
                <a:latin typeface="Arial" pitchFamily="34" charset="0"/>
                <a:ea typeface="微软雅黑" pitchFamily="34" charset="-122"/>
                <a:sym typeface="Arial" pitchFamily="34" charset="0"/>
              </a:rPr>
              <a:t>Python</a:t>
            </a:r>
            <a:r>
              <a:rPr lang="zh-TW" altLang="en-US" sz="1200" dirty="0" smtClean="0">
                <a:solidFill>
                  <a:schemeClr val="bg1"/>
                </a:solidFill>
                <a:latin typeface="Arial" pitchFamily="34" charset="0"/>
                <a:ea typeface="微软雅黑" pitchFamily="34" charset="-122"/>
                <a:sym typeface="Arial" pitchFamily="34" charset="0"/>
              </a:rPr>
              <a:t>的支援。</a:t>
            </a:r>
            <a:endParaRPr lang="en-US" altLang="zh-TW" sz="1200" dirty="0" smtClean="0">
              <a:solidFill>
                <a:schemeClr val="bg1"/>
              </a:solidFill>
              <a:latin typeface="Arial" pitchFamily="34" charset="0"/>
              <a:ea typeface="微软雅黑" pitchFamily="34" charset="-122"/>
              <a:sym typeface="Arial" pitchFamily="34" charset="0"/>
            </a:endParaRPr>
          </a:p>
          <a:p>
            <a:pPr algn="just" eaLnBrk="1" hangingPunct="1"/>
            <a:endParaRPr lang="en-US" altLang="zh-TW" sz="1200" dirty="0" smtClean="0">
              <a:solidFill>
                <a:schemeClr val="bg1"/>
              </a:solidFill>
              <a:latin typeface="Arial" pitchFamily="34" charset="0"/>
              <a:ea typeface="微软雅黑" pitchFamily="34" charset="-122"/>
              <a:sym typeface="Arial" pitchFamily="34" charset="0"/>
            </a:endParaRPr>
          </a:p>
          <a:p>
            <a:pPr marL="171450" indent="-171450" algn="just" eaLnBrk="1" hangingPunct="1">
              <a:buFont typeface="Wingdings" panose="05000000000000000000" pitchFamily="2" charset="2"/>
              <a:buChar char="l"/>
            </a:pPr>
            <a:r>
              <a:rPr lang="zh-TW" altLang="en-US" sz="1200" dirty="0" smtClean="0">
                <a:solidFill>
                  <a:schemeClr val="bg1"/>
                </a:solidFill>
                <a:latin typeface="Arial" pitchFamily="34" charset="0"/>
                <a:ea typeface="微软雅黑" pitchFamily="34" charset="-122"/>
                <a:sym typeface="Arial" pitchFamily="34" charset="0"/>
              </a:rPr>
              <a:t>擁有簡單和快速的模型設計</a:t>
            </a:r>
            <a:endParaRPr lang="en-US" altLang="zh-TW" sz="1200" dirty="0" smtClean="0">
              <a:solidFill>
                <a:schemeClr val="bg1"/>
              </a:solidFill>
              <a:latin typeface="Arial" pitchFamily="34" charset="0"/>
              <a:ea typeface="微软雅黑" pitchFamily="34" charset="-122"/>
              <a:sym typeface="Arial" pitchFamily="34" charset="0"/>
            </a:endParaRPr>
          </a:p>
          <a:p>
            <a:pPr marL="171450" indent="-171450" algn="just" eaLnBrk="1" hangingPunct="1">
              <a:buFont typeface="Wingdings" panose="05000000000000000000" pitchFamily="2" charset="2"/>
              <a:buChar char="l"/>
            </a:pPr>
            <a:r>
              <a:rPr lang="zh-TW" altLang="en-US" sz="1200" dirty="0" smtClean="0">
                <a:solidFill>
                  <a:schemeClr val="bg1"/>
                </a:solidFill>
                <a:latin typeface="Arial" pitchFamily="34" charset="0"/>
                <a:ea typeface="微软雅黑" pitchFamily="34" charset="-122"/>
                <a:sym typeface="Arial" pitchFamily="34" charset="0"/>
              </a:rPr>
              <a:t>同時支持卷積神經網路和循環神經網路</a:t>
            </a:r>
            <a:endParaRPr lang="en-US" altLang="zh-TW" sz="1200" dirty="0" smtClean="0">
              <a:solidFill>
                <a:schemeClr val="bg1"/>
              </a:solidFill>
              <a:latin typeface="Arial" pitchFamily="34" charset="0"/>
              <a:ea typeface="微软雅黑" pitchFamily="34" charset="-122"/>
              <a:sym typeface="Arial" pitchFamily="34" charset="0"/>
            </a:endParaRPr>
          </a:p>
          <a:p>
            <a:pPr marL="171450" indent="-171450" algn="just" eaLnBrk="1" hangingPunct="1">
              <a:buFont typeface="Wingdings" panose="05000000000000000000" pitchFamily="2" charset="2"/>
              <a:buChar char="l"/>
            </a:pPr>
            <a:r>
              <a:rPr lang="en-US" altLang="zh-TW" sz="1200" dirty="0" smtClean="0">
                <a:solidFill>
                  <a:schemeClr val="bg1"/>
                </a:solidFill>
                <a:latin typeface="Arial" pitchFamily="34" charset="0"/>
                <a:ea typeface="微软雅黑" pitchFamily="34" charset="-122"/>
                <a:sym typeface="Arial" pitchFamily="34" charset="0"/>
              </a:rPr>
              <a:t>CPU</a:t>
            </a:r>
            <a:r>
              <a:rPr lang="zh-TW" altLang="en-US" sz="1200" dirty="0" smtClean="0">
                <a:solidFill>
                  <a:schemeClr val="bg1"/>
                </a:solidFill>
                <a:latin typeface="Arial" pitchFamily="34" charset="0"/>
                <a:ea typeface="微软雅黑" pitchFamily="34" charset="-122"/>
                <a:sym typeface="Arial" pitchFamily="34" charset="0"/>
              </a:rPr>
              <a:t>和</a:t>
            </a:r>
            <a:r>
              <a:rPr lang="en-US" altLang="zh-TW" sz="1200" dirty="0" smtClean="0">
                <a:solidFill>
                  <a:schemeClr val="bg1"/>
                </a:solidFill>
                <a:latin typeface="Arial" pitchFamily="34" charset="0"/>
                <a:ea typeface="微软雅黑" pitchFamily="34" charset="-122"/>
                <a:sym typeface="Arial" pitchFamily="34" charset="0"/>
              </a:rPr>
              <a:t>GPU</a:t>
            </a:r>
            <a:r>
              <a:rPr lang="zh-TW" altLang="en-US" sz="1200" dirty="0" smtClean="0">
                <a:solidFill>
                  <a:schemeClr val="bg1"/>
                </a:solidFill>
                <a:latin typeface="Arial" pitchFamily="34" charset="0"/>
                <a:ea typeface="微软雅黑" pitchFamily="34" charset="-122"/>
                <a:sym typeface="Arial" pitchFamily="34" charset="0"/>
              </a:rPr>
              <a:t>可同</a:t>
            </a:r>
            <a:r>
              <a:rPr lang="zh-TW" altLang="en-US" sz="1200" dirty="0">
                <a:solidFill>
                  <a:schemeClr val="bg1"/>
                </a:solidFill>
                <a:latin typeface="Arial" pitchFamily="34" charset="0"/>
                <a:ea typeface="微软雅黑" pitchFamily="34" charset="-122"/>
                <a:sym typeface="Arial" pitchFamily="34" charset="0"/>
              </a:rPr>
              <a:t>時</a:t>
            </a:r>
            <a:r>
              <a:rPr lang="zh-TW" altLang="en-US" sz="1200" dirty="0" smtClean="0">
                <a:solidFill>
                  <a:schemeClr val="bg1"/>
                </a:solidFill>
                <a:latin typeface="Arial" pitchFamily="34" charset="0"/>
                <a:ea typeface="微软雅黑" pitchFamily="34" charset="-122"/>
                <a:sym typeface="Arial" pitchFamily="34" charset="0"/>
              </a:rPr>
              <a:t>運行</a:t>
            </a:r>
            <a:endParaRPr lang="zh-CN" altLang="en-US" sz="900" dirty="0">
              <a:solidFill>
                <a:schemeClr val="bg1"/>
              </a:solidFill>
              <a:latin typeface="Arial" pitchFamily="34" charset="0"/>
              <a:ea typeface="微软雅黑" pitchFamily="34" charset="-122"/>
              <a:sym typeface="Arial" pitchFamily="34" charset="0"/>
            </a:endParaRPr>
          </a:p>
        </p:txBody>
      </p:sp>
      <p:sp>
        <p:nvSpPr>
          <p:cNvPr id="13" name="平行四边形 1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平行四边形 1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平行四边形 1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323840" y="536640"/>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8" name="TextBox 10"/>
          <p:cNvSpPr txBox="1"/>
          <p:nvPr/>
        </p:nvSpPr>
        <p:spPr>
          <a:xfrm>
            <a:off x="324214" y="71952"/>
            <a:ext cx="1723549"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建立神經網路模型</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19" name="Group 7"/>
          <p:cNvGrpSpPr>
            <a:grpSpLocks/>
          </p:cNvGrpSpPr>
          <p:nvPr/>
        </p:nvGrpSpPr>
        <p:grpSpPr bwMode="auto">
          <a:xfrm>
            <a:off x="180202" y="181952"/>
            <a:ext cx="216018" cy="113981"/>
            <a:chOff x="0" y="0"/>
            <a:chExt cx="1041399" cy="549275"/>
          </a:xfrm>
          <a:solidFill>
            <a:srgbClr val="133E73"/>
          </a:solidFill>
        </p:grpSpPr>
        <p:sp>
          <p:nvSpPr>
            <p:cNvPr id="20"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1"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2"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2058" name="Picture 10" descr="ãkeras pythonãçåçæå°çµæ"/>
          <p:cNvPicPr>
            <a:picLocks noChangeAspect="1" noChangeArrowheads="1"/>
          </p:cNvPicPr>
          <p:nvPr/>
        </p:nvPicPr>
        <p:blipFill>
          <a:blip r:embed="rId3" cstate="print">
            <a:extLst>
              <a:ext uri="{BEBA8EAE-BF5A-486C-A8C5-ECC9F3942E4B}">
                <a14:imgProps xmlns:a14="http://schemas.microsoft.com/office/drawing/2010/main">
                  <a14:imgLayer r:embed="rId4">
                    <a14:imgEffect>
                      <a14:artisticLineDrawing/>
                    </a14:imgEffect>
                  </a14:imgLayer>
                </a14:imgProps>
              </a:ext>
              <a:ext uri="{28A0092B-C50C-407E-A947-70E740481C1C}">
                <a14:useLocalDpi xmlns:a14="http://schemas.microsoft.com/office/drawing/2010/main" val="0"/>
              </a:ext>
            </a:extLst>
          </a:blip>
          <a:srcRect/>
          <a:stretch>
            <a:fillRect/>
          </a:stretch>
        </p:blipFill>
        <p:spPr bwMode="auto">
          <a:xfrm>
            <a:off x="250342" y="640034"/>
            <a:ext cx="3181624" cy="922671"/>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http://yangguang2009.github.io/2016/11/27/deeplearning/develop-neural-network-model-with-keras-step-by-step/model.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27970" y="327033"/>
            <a:ext cx="2232186" cy="43696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5775296"/>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8"/>
                                        </p:tgtEl>
                                        <p:attrNameLst>
                                          <p:attrName>ppt_y</p:attrName>
                                        </p:attrNameLst>
                                      </p:cBhvr>
                                      <p:tavLst>
                                        <p:tav tm="0">
                                          <p:val>
                                            <p:strVal val="#ppt_y"/>
                                          </p:val>
                                        </p:tav>
                                        <p:tav tm="100000">
                                          <p:val>
                                            <p:strVal val="#ppt_y"/>
                                          </p:val>
                                        </p:tav>
                                      </p:tavLst>
                                    </p:anim>
                                    <p:anim calcmode="lin" valueType="num">
                                      <p:cBhvr>
                                        <p:cTn id="14"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8"/>
                                        </p:tgtEl>
                                      </p:cBhvr>
                                    </p:animEffect>
                                  </p:childTnLst>
                                </p:cTn>
                              </p:par>
                            </p:childTnLst>
                          </p:cTn>
                        </p:par>
                        <p:par>
                          <p:cTn id="17" fill="hold">
                            <p:stCondLst>
                              <p:cond delay="1350"/>
                            </p:stCondLst>
                            <p:childTnLst>
                              <p:par>
                                <p:cTn id="18" presetID="1" presetClass="emph" presetSubtype="2" fill="hold" grpId="0" nodeType="afterEffect">
                                  <p:stCondLst>
                                    <p:cond delay="0"/>
                                  </p:stCondLst>
                                  <p:childTnLst>
                                    <p:animClr clrSpc="rgb" dir="cw">
                                      <p:cBhvr>
                                        <p:cTn id="19" dur="300" fill="hold"/>
                                        <p:tgtEl>
                                          <p:spTgt spid="15"/>
                                        </p:tgtEl>
                                        <p:attrNameLst>
                                          <p:attrName>fillcolor</p:attrName>
                                        </p:attrNameLst>
                                      </p:cBhvr>
                                      <p:to>
                                        <a:srgbClr val="00AEEF"/>
                                      </p:to>
                                    </p:animClr>
                                    <p:set>
                                      <p:cBhvr>
                                        <p:cTn id="20" dur="300" fill="hold"/>
                                        <p:tgtEl>
                                          <p:spTgt spid="15"/>
                                        </p:tgtEl>
                                        <p:attrNameLst>
                                          <p:attrName>fill.type</p:attrName>
                                        </p:attrNameLst>
                                      </p:cBhvr>
                                      <p:to>
                                        <p:strVal val="solid"/>
                                      </p:to>
                                    </p:set>
                                    <p:set>
                                      <p:cBhvr>
                                        <p:cTn id="21" dur="300" fill="hold"/>
                                        <p:tgtEl>
                                          <p:spTgt spid="15"/>
                                        </p:tgtEl>
                                        <p:attrNameLst>
                                          <p:attrName>fill.on</p:attrName>
                                        </p:attrNameLst>
                                      </p:cBhvr>
                                      <p:to>
                                        <p:strVal val="true"/>
                                      </p:to>
                                    </p:set>
                                  </p:childTnLst>
                                </p:cTn>
                              </p:par>
                              <p:par>
                                <p:cTn id="22" presetID="2" presetClass="entr" presetSubtype="4" fill="hold" grpId="0" nodeType="withEffect">
                                  <p:stCondLst>
                                    <p:cond delay="500"/>
                                  </p:stCondLst>
                                  <p:childTnLst>
                                    <p:set>
                                      <p:cBhvr>
                                        <p:cTn id="23" dur="1" fill="hold">
                                          <p:stCondLst>
                                            <p:cond delay="0"/>
                                          </p:stCondLst>
                                        </p:cTn>
                                        <p:tgtEl>
                                          <p:spTgt spid="30"/>
                                        </p:tgtEl>
                                        <p:attrNameLst>
                                          <p:attrName>style.visibility</p:attrName>
                                        </p:attrNameLst>
                                      </p:cBhvr>
                                      <p:to>
                                        <p:strVal val="visible"/>
                                      </p:to>
                                    </p:set>
                                    <p:anim calcmode="lin" valueType="num">
                                      <p:cBhvr>
                                        <p:cTn id="24" dur="500" fill="hold"/>
                                        <p:tgtEl>
                                          <p:spTgt spid="30"/>
                                        </p:tgtEl>
                                        <p:attrNameLst>
                                          <p:attrName>ppt_x</p:attrName>
                                        </p:attrNameLst>
                                      </p:cBhvr>
                                      <p:tavLst>
                                        <p:tav tm="0">
                                          <p:val>
                                            <p:strVal val="#ppt_x"/>
                                          </p:val>
                                        </p:tav>
                                        <p:tav tm="100000">
                                          <p:val>
                                            <p:strVal val="#ppt_x"/>
                                          </p:val>
                                        </p:tav>
                                      </p:tavLst>
                                    </p:anim>
                                    <p:anim calcmode="lin" valueType="num">
                                      <p:cBhvr>
                                        <p:cTn id="25"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15" grpId="0" animBg="1"/>
      <p:bldP spid="18" grpId="0"/>
    </p:bldLst>
  </p:timing>
  <p:extLst mod="1">
    <p:ext uri="{E180D4A7-C9FB-4DFB-919C-405C955672EB}">
      <p14:showEvtLst xmlns:p14="http://schemas.microsoft.com/office/powerpoint/2010/main">
        <p14:playEvt time="1315" objId="23"/>
        <p14:stopEvt time="2082" objId="23"/>
      </p14:showEvtLst>
    </p:ext>
  </p:extLs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 name="TextBox 54"/>
          <p:cNvSpPr txBox="1">
            <a:spLocks noChangeArrowheads="1"/>
          </p:cNvSpPr>
          <p:nvPr/>
        </p:nvSpPr>
        <p:spPr bwMode="auto">
          <a:xfrm>
            <a:off x="612841" y="713254"/>
            <a:ext cx="2339751" cy="2799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898" tIns="31949" rIns="63898" bIns="31949">
            <a:spAutoFit/>
          </a:bodyPr>
          <a:lstStyle/>
          <a:p>
            <a:pPr eaLnBrk="1" hangingPunct="1"/>
            <a:r>
              <a:rPr lang="zh-TW" altLang="en-US" sz="1400" dirty="0" smtClean="0">
                <a:solidFill>
                  <a:schemeClr val="bg1">
                    <a:lumMod val="85000"/>
                  </a:schemeClr>
                </a:solidFill>
                <a:ea typeface="微软雅黑" pitchFamily="34" charset="-122"/>
              </a:rPr>
              <a:t>編譯環境</a:t>
            </a:r>
            <a:r>
              <a:rPr lang="en-US" altLang="zh-TW" sz="1400" dirty="0" smtClean="0">
                <a:solidFill>
                  <a:schemeClr val="bg1">
                    <a:lumMod val="85000"/>
                  </a:schemeClr>
                </a:solidFill>
                <a:ea typeface="微软雅黑" pitchFamily="34" charset="-122"/>
              </a:rPr>
              <a:t>:</a:t>
            </a:r>
            <a:r>
              <a:rPr lang="en-US" altLang="zh-CN" sz="1400" dirty="0" smtClean="0">
                <a:solidFill>
                  <a:schemeClr val="bg1">
                    <a:lumMod val="85000"/>
                  </a:schemeClr>
                </a:solidFill>
                <a:ea typeface="微软雅黑" pitchFamily="34" charset="-122"/>
              </a:rPr>
              <a:t>Jupyter Notebook</a:t>
            </a:r>
            <a:endParaRPr lang="zh-CN" altLang="en-US" sz="1400" dirty="0">
              <a:solidFill>
                <a:schemeClr val="bg1">
                  <a:lumMod val="85000"/>
                </a:schemeClr>
              </a:solidFill>
              <a:ea typeface="微软雅黑" pitchFamily="34" charset="-122"/>
            </a:endParaRPr>
          </a:p>
        </p:txBody>
      </p:sp>
      <p:sp>
        <p:nvSpPr>
          <p:cNvPr id="42" name="TextBox 54"/>
          <p:cNvSpPr txBox="1">
            <a:spLocks noChangeArrowheads="1"/>
          </p:cNvSpPr>
          <p:nvPr/>
        </p:nvSpPr>
        <p:spPr bwMode="auto">
          <a:xfrm>
            <a:off x="629482" y="3879227"/>
            <a:ext cx="2143125" cy="572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898" tIns="31949" rIns="63898" bIns="31949">
            <a:spAutoFit/>
          </a:bodyPr>
          <a:lstStyle/>
          <a:p>
            <a:pPr eaLnBrk="1" hangingPunct="1"/>
            <a:r>
              <a:rPr lang="en-US" altLang="zh-CN" sz="1100" dirty="0">
                <a:solidFill>
                  <a:schemeClr val="bg1">
                    <a:lumMod val="85000"/>
                  </a:schemeClr>
                </a:solidFill>
                <a:ea typeface="微软雅黑" pitchFamily="34" charset="-122"/>
              </a:rPr>
              <a:t>Jupyter </a:t>
            </a:r>
            <a:r>
              <a:rPr lang="en-US" altLang="zh-CN" sz="1100" dirty="0" smtClean="0">
                <a:solidFill>
                  <a:schemeClr val="bg1">
                    <a:lumMod val="85000"/>
                  </a:schemeClr>
                </a:solidFill>
                <a:ea typeface="微软雅黑" pitchFamily="34" charset="-122"/>
              </a:rPr>
              <a:t>Notebook</a:t>
            </a:r>
            <a:r>
              <a:rPr lang="zh-TW" altLang="en-US" sz="1100" dirty="0" smtClean="0">
                <a:solidFill>
                  <a:schemeClr val="bg1">
                    <a:lumMod val="85000"/>
                  </a:schemeClr>
                </a:solidFill>
                <a:ea typeface="微软雅黑" pitchFamily="34" charset="-122"/>
              </a:rPr>
              <a:t>為開源</a:t>
            </a:r>
            <a:r>
              <a:rPr lang="en-US" altLang="zh-TW" sz="1100" dirty="0" smtClean="0">
                <a:solidFill>
                  <a:schemeClr val="bg1">
                    <a:lumMod val="85000"/>
                  </a:schemeClr>
                </a:solidFill>
                <a:ea typeface="微软雅黑" pitchFamily="34" charset="-122"/>
              </a:rPr>
              <a:t>Web</a:t>
            </a:r>
            <a:r>
              <a:rPr lang="zh-TW" altLang="en-US" sz="1100" dirty="0" smtClean="0">
                <a:solidFill>
                  <a:schemeClr val="bg1">
                    <a:lumMod val="85000"/>
                  </a:schemeClr>
                </a:solidFill>
                <a:ea typeface="微软雅黑" pitchFamily="34" charset="-122"/>
              </a:rPr>
              <a:t>應用程式，用途包括數據處理、統計建模、數據可視化、機器學習等。</a:t>
            </a:r>
            <a:endParaRPr lang="zh-CN" altLang="en-US" sz="1100" dirty="0">
              <a:solidFill>
                <a:schemeClr val="bg1">
                  <a:lumMod val="85000"/>
                </a:schemeClr>
              </a:solidFill>
              <a:ea typeface="微软雅黑" pitchFamily="34" charset="-122"/>
            </a:endParaRPr>
          </a:p>
        </p:txBody>
      </p:sp>
      <p:sp>
        <p:nvSpPr>
          <p:cNvPr id="53" name="平行四边形 5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平行四边形 5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平行四边形 5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平行四边形 5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7" name="直接连接符 56"/>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8" name="TextBox 10"/>
          <p:cNvSpPr txBox="1"/>
          <p:nvPr/>
        </p:nvSpPr>
        <p:spPr>
          <a:xfrm>
            <a:off x="324214" y="71952"/>
            <a:ext cx="1723549"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建立神經</a:t>
            </a:r>
            <a:r>
              <a:rPr lang="zh-TW" altLang="en-US" sz="1200" spc="300" dirty="0" smtClean="0">
                <a:solidFill>
                  <a:srgbClr val="0070C0"/>
                </a:solidFill>
                <a:latin typeface="黑体" panose="02010600030101010101" pitchFamily="2" charset="-122"/>
                <a:ea typeface="黑体" panose="02010600030101010101" pitchFamily="2" charset="-122"/>
              </a:rPr>
              <a:t>網路模型</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59" name="Group 7"/>
          <p:cNvGrpSpPr>
            <a:grpSpLocks/>
          </p:cNvGrpSpPr>
          <p:nvPr/>
        </p:nvGrpSpPr>
        <p:grpSpPr bwMode="auto">
          <a:xfrm>
            <a:off x="180202" y="181952"/>
            <a:ext cx="216018" cy="113981"/>
            <a:chOff x="0" y="0"/>
            <a:chExt cx="1041399" cy="549275"/>
          </a:xfrm>
          <a:solidFill>
            <a:srgbClr val="133E73"/>
          </a:solidFill>
        </p:grpSpPr>
        <p:sp>
          <p:nvSpPr>
            <p:cNvPr id="60"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1"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2"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3080" name="Picture 8" descr="ãjupyter notebookãçåçæå°çµæ"/>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9601" y="1299137"/>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example notebook of Lorenz differential equation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72607" y="372021"/>
            <a:ext cx="5761834" cy="4080828"/>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0-#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58"/>
                                        </p:tgtEl>
                                        <p:attrNameLst>
                                          <p:attrName>style.visibility</p:attrName>
                                        </p:attrNameLst>
                                      </p:cBhvr>
                                      <p:to>
                                        <p:strVal val="visible"/>
                                      </p:to>
                                    </p:set>
                                    <p:anim calcmode="lin" valueType="num">
                                      <p:cBhvr>
                                        <p:cTn id="12"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58"/>
                                        </p:tgtEl>
                                        <p:attrNameLst>
                                          <p:attrName>ppt_y</p:attrName>
                                        </p:attrNameLst>
                                      </p:cBhvr>
                                      <p:tavLst>
                                        <p:tav tm="0">
                                          <p:val>
                                            <p:strVal val="#ppt_y"/>
                                          </p:val>
                                        </p:tav>
                                        <p:tav tm="100000">
                                          <p:val>
                                            <p:strVal val="#ppt_y"/>
                                          </p:val>
                                        </p:tav>
                                      </p:tavLst>
                                    </p:anim>
                                    <p:anim calcmode="lin" valueType="num">
                                      <p:cBhvr>
                                        <p:cTn id="14"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58"/>
                                        </p:tgtEl>
                                      </p:cBhvr>
                                    </p:animEffect>
                                  </p:childTnLst>
                                </p:cTn>
                              </p:par>
                            </p:childTnLst>
                          </p:cTn>
                        </p:par>
                        <p:par>
                          <p:cTn id="17" fill="hold">
                            <p:stCondLst>
                              <p:cond delay="1350"/>
                            </p:stCondLst>
                            <p:childTnLst>
                              <p:par>
                                <p:cTn id="18" presetID="1" presetClass="emph" presetSubtype="2" fill="hold" grpId="0" nodeType="afterEffect">
                                  <p:stCondLst>
                                    <p:cond delay="0"/>
                                  </p:stCondLst>
                                  <p:childTnLst>
                                    <p:animClr clrSpc="rgb" dir="cw">
                                      <p:cBhvr>
                                        <p:cTn id="19" dur="300" fill="hold"/>
                                        <p:tgtEl>
                                          <p:spTgt spid="55"/>
                                        </p:tgtEl>
                                        <p:attrNameLst>
                                          <p:attrName>fillcolor</p:attrName>
                                        </p:attrNameLst>
                                      </p:cBhvr>
                                      <p:to>
                                        <a:srgbClr val="00AEEF"/>
                                      </p:to>
                                    </p:animClr>
                                    <p:set>
                                      <p:cBhvr>
                                        <p:cTn id="20" dur="300" fill="hold"/>
                                        <p:tgtEl>
                                          <p:spTgt spid="55"/>
                                        </p:tgtEl>
                                        <p:attrNameLst>
                                          <p:attrName>fill.type</p:attrName>
                                        </p:attrNameLst>
                                      </p:cBhvr>
                                      <p:to>
                                        <p:strVal val="solid"/>
                                      </p:to>
                                    </p:set>
                                    <p:set>
                                      <p:cBhvr>
                                        <p:cTn id="21" dur="300" fill="hold"/>
                                        <p:tgtEl>
                                          <p:spTgt spid="55"/>
                                        </p:tgtEl>
                                        <p:attrNameLst>
                                          <p:attrName>fill.on</p:attrName>
                                        </p:attrNameLst>
                                      </p:cBhvr>
                                      <p:to>
                                        <p:strVal val="true"/>
                                      </p:to>
                                    </p:set>
                                  </p:childTnLst>
                                </p:cTn>
                              </p:par>
                            </p:childTnLst>
                          </p:cTn>
                        </p:par>
                        <p:par>
                          <p:cTn id="22" fill="hold">
                            <p:stCondLst>
                              <p:cond delay="1650"/>
                            </p:stCondLst>
                            <p:childTnLst>
                              <p:par>
                                <p:cTn id="23" presetID="2" presetClass="entr" presetSubtype="1" fill="hold" grpId="0" nodeType="afterEffect">
                                  <p:stCondLst>
                                    <p:cond delay="0"/>
                                  </p:stCondLst>
                                  <p:childTnLst>
                                    <p:set>
                                      <p:cBhvr>
                                        <p:cTn id="24" dur="1" fill="hold">
                                          <p:stCondLst>
                                            <p:cond delay="0"/>
                                          </p:stCondLst>
                                        </p:cTn>
                                        <p:tgtEl>
                                          <p:spTgt spid="38"/>
                                        </p:tgtEl>
                                        <p:attrNameLst>
                                          <p:attrName>style.visibility</p:attrName>
                                        </p:attrNameLst>
                                      </p:cBhvr>
                                      <p:to>
                                        <p:strVal val="visible"/>
                                      </p:to>
                                    </p:set>
                                    <p:anim calcmode="lin" valueType="num">
                                      <p:cBhvr>
                                        <p:cTn id="25" dur="500" fill="hold"/>
                                        <p:tgtEl>
                                          <p:spTgt spid="38"/>
                                        </p:tgtEl>
                                        <p:attrNameLst>
                                          <p:attrName>ppt_x</p:attrName>
                                        </p:attrNameLst>
                                      </p:cBhvr>
                                      <p:tavLst>
                                        <p:tav tm="0">
                                          <p:val>
                                            <p:strVal val="#ppt_x"/>
                                          </p:val>
                                        </p:tav>
                                        <p:tav tm="100000">
                                          <p:val>
                                            <p:strVal val="#ppt_x"/>
                                          </p:val>
                                        </p:tav>
                                      </p:tavLst>
                                    </p:anim>
                                    <p:anim calcmode="lin" valueType="num">
                                      <p:cBhvr>
                                        <p:cTn id="26" dur="500" fill="hold"/>
                                        <p:tgtEl>
                                          <p:spTgt spid="38"/>
                                        </p:tgtEl>
                                        <p:attrNameLst>
                                          <p:attrName>ppt_y</p:attrName>
                                        </p:attrNameLst>
                                      </p:cBhvr>
                                      <p:tavLst>
                                        <p:tav tm="0">
                                          <p:val>
                                            <p:strVal val="0-#ppt_h/2"/>
                                          </p:val>
                                        </p:tav>
                                        <p:tav tm="100000">
                                          <p:val>
                                            <p:strVal val="#ppt_y"/>
                                          </p:val>
                                        </p:tav>
                                      </p:tavLst>
                                    </p:anim>
                                  </p:childTnLst>
                                </p:cTn>
                              </p:par>
                            </p:childTnLst>
                          </p:cTn>
                        </p:par>
                        <p:par>
                          <p:cTn id="27" fill="hold">
                            <p:stCondLst>
                              <p:cond delay="2150"/>
                            </p:stCondLst>
                            <p:childTnLst>
                              <p:par>
                                <p:cTn id="28" presetID="2" presetClass="entr" presetSubtype="1" fill="hold" grpId="0" nodeType="afterEffect">
                                  <p:stCondLst>
                                    <p:cond delay="0"/>
                                  </p:stCondLst>
                                  <p:childTnLst>
                                    <p:set>
                                      <p:cBhvr>
                                        <p:cTn id="29" dur="1" fill="hold">
                                          <p:stCondLst>
                                            <p:cond delay="0"/>
                                          </p:stCondLst>
                                        </p:cTn>
                                        <p:tgtEl>
                                          <p:spTgt spid="42"/>
                                        </p:tgtEl>
                                        <p:attrNameLst>
                                          <p:attrName>style.visibility</p:attrName>
                                        </p:attrNameLst>
                                      </p:cBhvr>
                                      <p:to>
                                        <p:strVal val="visible"/>
                                      </p:to>
                                    </p:set>
                                    <p:anim calcmode="lin" valueType="num">
                                      <p:cBhvr>
                                        <p:cTn id="30" dur="500" fill="hold"/>
                                        <p:tgtEl>
                                          <p:spTgt spid="42"/>
                                        </p:tgtEl>
                                        <p:attrNameLst>
                                          <p:attrName>ppt_x</p:attrName>
                                        </p:attrNameLst>
                                      </p:cBhvr>
                                      <p:tavLst>
                                        <p:tav tm="0">
                                          <p:val>
                                            <p:strVal val="#ppt_x"/>
                                          </p:val>
                                        </p:tav>
                                        <p:tav tm="100000">
                                          <p:val>
                                            <p:strVal val="#ppt_x"/>
                                          </p:val>
                                        </p:tav>
                                      </p:tavLst>
                                    </p:anim>
                                    <p:anim calcmode="lin" valueType="num">
                                      <p:cBhvr>
                                        <p:cTn id="31" dur="500" fill="hold"/>
                                        <p:tgtEl>
                                          <p:spTgt spid="4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2" grpId="0"/>
      <p:bldP spid="55" grpId="0" animBg="1"/>
      <p:bldP spid="58" grpId="0"/>
    </p:bldLst>
  </p:timing>
  <p:extLst mod="1">
    <p:ext uri="{E180D4A7-C9FB-4DFB-919C-405C955672EB}">
      <p14:showEvtLst xmlns:p14="http://schemas.microsoft.com/office/powerpoint/2010/main">
        <p14:playEvt time="1314" objId="63"/>
        <p14:stopEvt time="2061" objId="63"/>
      </p14:showEvtLst>
    </p:ext>
  </p:extLs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 name="TextBox 24"/>
          <p:cNvSpPr txBox="1">
            <a:spLocks noChangeArrowheads="1"/>
          </p:cNvSpPr>
          <p:nvPr/>
        </p:nvSpPr>
        <p:spPr bwMode="auto">
          <a:xfrm>
            <a:off x="1190850" y="1590186"/>
            <a:ext cx="1975704" cy="249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zh-TW" altLang="en-US" sz="1200" dirty="0" smtClean="0">
                <a:solidFill>
                  <a:schemeClr val="bg1">
                    <a:lumMod val="85000"/>
                  </a:schemeClr>
                </a:solidFill>
                <a:ea typeface="微软雅黑" pitchFamily="34" charset="-122"/>
              </a:rPr>
              <a:t>將不規則大小圖片改為一致</a:t>
            </a:r>
            <a:endParaRPr lang="zh-CN" altLang="en-US" sz="1200" dirty="0">
              <a:solidFill>
                <a:schemeClr val="bg1">
                  <a:lumMod val="85000"/>
                </a:schemeClr>
              </a:solidFill>
              <a:ea typeface="微软雅黑" pitchFamily="34" charset="-122"/>
            </a:endParaRPr>
          </a:p>
        </p:txBody>
      </p:sp>
      <p:sp>
        <p:nvSpPr>
          <p:cNvPr id="50" name="TextBox 24"/>
          <p:cNvSpPr txBox="1">
            <a:spLocks noChangeArrowheads="1"/>
          </p:cNvSpPr>
          <p:nvPr/>
        </p:nvSpPr>
        <p:spPr bwMode="auto">
          <a:xfrm>
            <a:off x="1453742" y="2285669"/>
            <a:ext cx="1712812" cy="433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en-US" altLang="zh-TW" sz="1200" dirty="0" smtClean="0">
                <a:solidFill>
                  <a:schemeClr val="bg1">
                    <a:lumMod val="85000"/>
                  </a:schemeClr>
                </a:solidFill>
                <a:ea typeface="微软雅黑" pitchFamily="34" charset="-122"/>
              </a:rPr>
              <a:t>EPOCHS</a:t>
            </a:r>
            <a:r>
              <a:rPr lang="zh-TW" altLang="en-US" sz="1200" dirty="0" smtClean="0">
                <a:solidFill>
                  <a:schemeClr val="bg1">
                    <a:lumMod val="85000"/>
                  </a:schemeClr>
                </a:solidFill>
                <a:ea typeface="微软雅黑" pitchFamily="34" charset="-122"/>
              </a:rPr>
              <a:t>是機器學習完整</a:t>
            </a:r>
            <a:endParaRPr lang="en-US" altLang="zh-TW" sz="1200" dirty="0" smtClean="0">
              <a:solidFill>
                <a:schemeClr val="bg1">
                  <a:lumMod val="85000"/>
                </a:schemeClr>
              </a:solidFill>
              <a:ea typeface="微软雅黑" pitchFamily="34" charset="-122"/>
            </a:endParaRPr>
          </a:p>
          <a:p>
            <a:pPr algn="r" eaLnBrk="1" hangingPunct="1"/>
            <a:r>
              <a:rPr lang="zh-TW" altLang="en-US" sz="1200" dirty="0" smtClean="0">
                <a:solidFill>
                  <a:schemeClr val="bg1">
                    <a:lumMod val="85000"/>
                  </a:schemeClr>
                </a:solidFill>
                <a:ea typeface="微软雅黑" pitchFamily="34" charset="-122"/>
              </a:rPr>
              <a:t>資料集的次數為</a:t>
            </a:r>
            <a:r>
              <a:rPr lang="en-US" altLang="zh-TW" sz="1200" dirty="0" smtClean="0">
                <a:solidFill>
                  <a:schemeClr val="bg1">
                    <a:lumMod val="85000"/>
                  </a:schemeClr>
                </a:solidFill>
                <a:ea typeface="微软雅黑" pitchFamily="34" charset="-122"/>
              </a:rPr>
              <a:t>15</a:t>
            </a:r>
            <a:r>
              <a:rPr lang="zh-TW" altLang="en-US" sz="1200" dirty="0" smtClean="0">
                <a:solidFill>
                  <a:schemeClr val="bg1">
                    <a:lumMod val="85000"/>
                  </a:schemeClr>
                </a:solidFill>
                <a:ea typeface="微软雅黑" pitchFamily="34" charset="-122"/>
              </a:rPr>
              <a:t>次</a:t>
            </a:r>
            <a:endParaRPr lang="zh-CN" altLang="en-US" sz="1200" dirty="0">
              <a:solidFill>
                <a:schemeClr val="bg1">
                  <a:lumMod val="85000"/>
                </a:schemeClr>
              </a:solidFill>
              <a:ea typeface="微软雅黑" pitchFamily="34" charset="-122"/>
            </a:endParaRPr>
          </a:p>
        </p:txBody>
      </p:sp>
      <p:sp>
        <p:nvSpPr>
          <p:cNvPr id="52" name="TextBox 24"/>
          <p:cNvSpPr txBox="1">
            <a:spLocks noChangeArrowheads="1"/>
          </p:cNvSpPr>
          <p:nvPr/>
        </p:nvSpPr>
        <p:spPr bwMode="auto">
          <a:xfrm>
            <a:off x="644412" y="2791065"/>
            <a:ext cx="2655569" cy="249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en-US" altLang="zh-TW" sz="1200" dirty="0" smtClean="0">
                <a:solidFill>
                  <a:schemeClr val="bg1">
                    <a:lumMod val="85000"/>
                  </a:schemeClr>
                </a:solidFill>
                <a:ea typeface="微软雅黑" pitchFamily="34" charset="-122"/>
              </a:rPr>
              <a:t>INIT_LR</a:t>
            </a:r>
            <a:r>
              <a:rPr lang="zh-TW" altLang="en-US" sz="1200" dirty="0" smtClean="0">
                <a:solidFill>
                  <a:schemeClr val="bg1">
                    <a:lumMod val="85000"/>
                  </a:schemeClr>
                </a:solidFill>
                <a:ea typeface="微软雅黑" pitchFamily="34" charset="-122"/>
              </a:rPr>
              <a:t>是</a:t>
            </a:r>
            <a:r>
              <a:rPr lang="en-US" altLang="zh-TW" sz="1200" dirty="0" smtClean="0">
                <a:solidFill>
                  <a:schemeClr val="bg1">
                    <a:lumMod val="85000"/>
                  </a:schemeClr>
                </a:solidFill>
                <a:ea typeface="微软雅黑" pitchFamily="34" charset="-122"/>
              </a:rPr>
              <a:t>Learning rate</a:t>
            </a:r>
            <a:r>
              <a:rPr lang="zh-TW" altLang="en-US" sz="1200" dirty="0" smtClean="0">
                <a:solidFill>
                  <a:schemeClr val="bg1">
                    <a:lumMod val="85000"/>
                  </a:schemeClr>
                </a:solidFill>
                <a:ea typeface="微软雅黑" pitchFamily="34" charset="-122"/>
              </a:rPr>
              <a:t>這邊就是用預設</a:t>
            </a:r>
            <a:endParaRPr lang="zh-CN" altLang="en-US" sz="1200" dirty="0">
              <a:solidFill>
                <a:schemeClr val="bg1">
                  <a:lumMod val="85000"/>
                </a:schemeClr>
              </a:solidFill>
              <a:ea typeface="微软雅黑" pitchFamily="34" charset="-122"/>
            </a:endParaRPr>
          </a:p>
        </p:txBody>
      </p:sp>
      <p:sp>
        <p:nvSpPr>
          <p:cNvPr id="59" name="平行四边形 5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平行四边形 5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平行四边形 6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平行四边形 6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4" name="TextBox 10"/>
          <p:cNvSpPr txBox="1"/>
          <p:nvPr/>
        </p:nvSpPr>
        <p:spPr>
          <a:xfrm>
            <a:off x="324214" y="71952"/>
            <a:ext cx="1723549"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建立神經網路模型</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65" name="Group 7"/>
          <p:cNvGrpSpPr>
            <a:grpSpLocks/>
          </p:cNvGrpSpPr>
          <p:nvPr/>
        </p:nvGrpSpPr>
        <p:grpSpPr bwMode="auto">
          <a:xfrm>
            <a:off x="180202" y="181952"/>
            <a:ext cx="216018" cy="113981"/>
            <a:chOff x="0" y="0"/>
            <a:chExt cx="1041399" cy="549275"/>
          </a:xfrm>
          <a:solidFill>
            <a:srgbClr val="133E73"/>
          </a:solidFill>
        </p:grpSpPr>
        <p:sp>
          <p:nvSpPr>
            <p:cNvPr id="66"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7"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8"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3" name="圖片 2"/>
          <p:cNvPicPr>
            <a:picLocks noChangeAspect="1"/>
          </p:cNvPicPr>
          <p:nvPr/>
        </p:nvPicPr>
        <p:blipFill rotWithShape="1">
          <a:blip r:embed="rId3"/>
          <a:srcRect l="13382" t="30794" r="51181" b="45390"/>
          <a:stretch/>
        </p:blipFill>
        <p:spPr>
          <a:xfrm>
            <a:off x="3852508" y="1356493"/>
            <a:ext cx="4320360" cy="2232186"/>
          </a:xfrm>
          <a:prstGeom prst="rect">
            <a:avLst/>
          </a:prstGeom>
        </p:spPr>
      </p:pic>
      <p:sp>
        <p:nvSpPr>
          <p:cNvPr id="70" name="TextBox 24"/>
          <p:cNvSpPr txBox="1">
            <a:spLocks noChangeArrowheads="1"/>
          </p:cNvSpPr>
          <p:nvPr/>
        </p:nvSpPr>
        <p:spPr bwMode="auto">
          <a:xfrm>
            <a:off x="1532364" y="1832650"/>
            <a:ext cx="1627146" cy="249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en-US" altLang="zh-TW" sz="1200" dirty="0" smtClean="0">
                <a:solidFill>
                  <a:schemeClr val="bg1">
                    <a:lumMod val="85000"/>
                  </a:schemeClr>
                </a:solidFill>
                <a:ea typeface="微软雅黑" pitchFamily="34" charset="-122"/>
              </a:rPr>
              <a:t>DEPTH</a:t>
            </a:r>
            <a:r>
              <a:rPr lang="zh-TW" altLang="en-US" sz="1200" dirty="0" smtClean="0">
                <a:solidFill>
                  <a:schemeClr val="bg1">
                    <a:lumMod val="85000"/>
                  </a:schemeClr>
                </a:solidFill>
                <a:ea typeface="微软雅黑" pitchFamily="34" charset="-122"/>
              </a:rPr>
              <a:t>是</a:t>
            </a:r>
            <a:r>
              <a:rPr lang="zh-TW" altLang="en-US" sz="1200" dirty="0" smtClean="0">
                <a:solidFill>
                  <a:schemeClr val="bg1">
                    <a:lumMod val="85000"/>
                  </a:schemeClr>
                </a:solidFill>
                <a:ea typeface="微软雅黑" pitchFamily="34" charset="-122"/>
              </a:rPr>
              <a:t>模型中的深度</a:t>
            </a:r>
            <a:endParaRPr lang="zh-CN" altLang="en-US" sz="1200" dirty="0">
              <a:solidFill>
                <a:schemeClr val="bg1">
                  <a:lumMod val="85000"/>
                </a:schemeClr>
              </a:solidFill>
              <a:ea typeface="微软雅黑" pitchFamily="34" charset="-122"/>
            </a:endParaRPr>
          </a:p>
        </p:txBody>
      </p:sp>
      <p:sp>
        <p:nvSpPr>
          <p:cNvPr id="71" name="TextBox 24"/>
          <p:cNvSpPr txBox="1">
            <a:spLocks noChangeArrowheads="1"/>
          </p:cNvSpPr>
          <p:nvPr/>
        </p:nvSpPr>
        <p:spPr bwMode="auto">
          <a:xfrm>
            <a:off x="109658" y="3150429"/>
            <a:ext cx="3382820" cy="249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en-US" altLang="zh-TW" sz="1200" dirty="0" smtClean="0">
                <a:solidFill>
                  <a:schemeClr val="bg1">
                    <a:lumMod val="85000"/>
                  </a:schemeClr>
                </a:solidFill>
                <a:ea typeface="微软雅黑" pitchFamily="34" charset="-122"/>
              </a:rPr>
              <a:t>BS</a:t>
            </a:r>
            <a:r>
              <a:rPr lang="zh-TW" altLang="en-US" sz="1200" dirty="0" smtClean="0">
                <a:solidFill>
                  <a:schemeClr val="bg1">
                    <a:lumMod val="85000"/>
                  </a:schemeClr>
                </a:solidFill>
                <a:ea typeface="微软雅黑" pitchFamily="34" charset="-122"/>
              </a:rPr>
              <a:t>是</a:t>
            </a:r>
            <a:r>
              <a:rPr lang="en-US" altLang="zh-TW" sz="1200" dirty="0" smtClean="0">
                <a:solidFill>
                  <a:schemeClr val="bg1">
                    <a:lumMod val="85000"/>
                  </a:schemeClr>
                </a:solidFill>
                <a:ea typeface="微软雅黑" pitchFamily="34" charset="-122"/>
              </a:rPr>
              <a:t>Batch Size</a:t>
            </a:r>
            <a:r>
              <a:rPr lang="zh-TW" altLang="en-US" sz="1200" dirty="0" smtClean="0">
                <a:solidFill>
                  <a:schemeClr val="bg1">
                    <a:lumMod val="85000"/>
                  </a:schemeClr>
                </a:solidFill>
                <a:ea typeface="微软雅黑" pitchFamily="34" charset="-122"/>
              </a:rPr>
              <a:t>通常是</a:t>
            </a:r>
            <a:r>
              <a:rPr lang="en-US" altLang="zh-TW" sz="1200" dirty="0" smtClean="0">
                <a:solidFill>
                  <a:schemeClr val="bg1">
                    <a:lumMod val="85000"/>
                  </a:schemeClr>
                </a:solidFill>
                <a:ea typeface="微软雅黑" pitchFamily="34" charset="-122"/>
              </a:rPr>
              <a:t>10~100</a:t>
            </a:r>
            <a:r>
              <a:rPr lang="zh-TW" altLang="en-US" sz="1200" dirty="0" smtClean="0">
                <a:solidFill>
                  <a:schemeClr val="bg1">
                    <a:lumMod val="85000"/>
                  </a:schemeClr>
                </a:solidFill>
                <a:ea typeface="微软雅黑" pitchFamily="34" charset="-122"/>
              </a:rPr>
              <a:t>，我們用</a:t>
            </a:r>
            <a:r>
              <a:rPr lang="en-US" altLang="zh-TW" sz="1200" dirty="0" smtClean="0">
                <a:solidFill>
                  <a:schemeClr val="bg1">
                    <a:lumMod val="85000"/>
                  </a:schemeClr>
                </a:solidFill>
                <a:ea typeface="微软雅黑" pitchFamily="34" charset="-122"/>
              </a:rPr>
              <a:t>32</a:t>
            </a:r>
            <a:r>
              <a:rPr lang="zh-TW" altLang="en-US" sz="1200" dirty="0" smtClean="0">
                <a:solidFill>
                  <a:schemeClr val="bg1">
                    <a:lumMod val="85000"/>
                  </a:schemeClr>
                </a:solidFill>
                <a:ea typeface="微软雅黑" pitchFamily="34" charset="-122"/>
              </a:rPr>
              <a:t>就可以了</a:t>
            </a:r>
            <a:endParaRPr lang="zh-CN" altLang="en-US" sz="1200" dirty="0">
              <a:solidFill>
                <a:schemeClr val="bg1">
                  <a:lumMod val="85000"/>
                </a:schemeClr>
              </a:solidFill>
              <a:ea typeface="微软雅黑" pitchFamily="34" charset="-122"/>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0-#ppt_w/2"/>
                                          </p:val>
                                        </p:tav>
                                        <p:tav tm="100000">
                                          <p:val>
                                            <p:strVal val="#ppt_x"/>
                                          </p:val>
                                        </p:tav>
                                      </p:tavLst>
                                    </p:anim>
                                    <p:anim calcmode="lin" valueType="num">
                                      <p:cBhvr additive="base">
                                        <p:cTn id="8" dur="500" fill="hold"/>
                                        <p:tgtEl>
                                          <p:spTgt spid="6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64"/>
                                        </p:tgtEl>
                                        <p:attrNameLst>
                                          <p:attrName>style.visibility</p:attrName>
                                        </p:attrNameLst>
                                      </p:cBhvr>
                                      <p:to>
                                        <p:strVal val="visible"/>
                                      </p:to>
                                    </p:set>
                                    <p:anim calcmode="lin" valueType="num">
                                      <p:cBhvr>
                                        <p:cTn id="12"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64"/>
                                        </p:tgtEl>
                                        <p:attrNameLst>
                                          <p:attrName>ppt_y</p:attrName>
                                        </p:attrNameLst>
                                      </p:cBhvr>
                                      <p:tavLst>
                                        <p:tav tm="0">
                                          <p:val>
                                            <p:strVal val="#ppt_y"/>
                                          </p:val>
                                        </p:tav>
                                        <p:tav tm="100000">
                                          <p:val>
                                            <p:strVal val="#ppt_y"/>
                                          </p:val>
                                        </p:tav>
                                      </p:tavLst>
                                    </p:anim>
                                    <p:anim calcmode="lin" valueType="num">
                                      <p:cBhvr>
                                        <p:cTn id="14"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64"/>
                                        </p:tgtEl>
                                      </p:cBhvr>
                                    </p:animEffect>
                                  </p:childTnLst>
                                </p:cTn>
                              </p:par>
                            </p:childTnLst>
                          </p:cTn>
                        </p:par>
                        <p:par>
                          <p:cTn id="17" fill="hold">
                            <p:stCondLst>
                              <p:cond delay="1350"/>
                            </p:stCondLst>
                            <p:childTnLst>
                              <p:par>
                                <p:cTn id="18" presetID="1" presetClass="emph" presetSubtype="2" fill="hold" grpId="0" nodeType="afterEffect">
                                  <p:stCondLst>
                                    <p:cond delay="0"/>
                                  </p:stCondLst>
                                  <p:childTnLst>
                                    <p:animClr clrSpc="rgb" dir="cw">
                                      <p:cBhvr>
                                        <p:cTn id="19" dur="300" fill="hold"/>
                                        <p:tgtEl>
                                          <p:spTgt spid="61"/>
                                        </p:tgtEl>
                                        <p:attrNameLst>
                                          <p:attrName>fillcolor</p:attrName>
                                        </p:attrNameLst>
                                      </p:cBhvr>
                                      <p:to>
                                        <a:srgbClr val="00AEEF"/>
                                      </p:to>
                                    </p:animClr>
                                    <p:set>
                                      <p:cBhvr>
                                        <p:cTn id="20" dur="300" fill="hold"/>
                                        <p:tgtEl>
                                          <p:spTgt spid="61"/>
                                        </p:tgtEl>
                                        <p:attrNameLst>
                                          <p:attrName>fill.type</p:attrName>
                                        </p:attrNameLst>
                                      </p:cBhvr>
                                      <p:to>
                                        <p:strVal val="solid"/>
                                      </p:to>
                                    </p:set>
                                    <p:set>
                                      <p:cBhvr>
                                        <p:cTn id="21" dur="300" fill="hold"/>
                                        <p:tgtEl>
                                          <p:spTgt spid="61"/>
                                        </p:tgtEl>
                                        <p:attrNameLst>
                                          <p:attrName>fill.on</p:attrName>
                                        </p:attrNameLst>
                                      </p:cBhvr>
                                      <p:to>
                                        <p:strVal val="true"/>
                                      </p:to>
                                    </p:set>
                                  </p:childTnLst>
                                </p:cTn>
                              </p:par>
                              <p:par>
                                <p:cTn id="22" presetID="12" presetClass="entr" presetSubtype="1" fill="hold" grpId="0" nodeType="withEffect">
                                  <p:stCondLst>
                                    <p:cond delay="0"/>
                                  </p:stCondLst>
                                  <p:childTnLst>
                                    <p:set>
                                      <p:cBhvr>
                                        <p:cTn id="23" dur="1" fill="hold">
                                          <p:stCondLst>
                                            <p:cond delay="0"/>
                                          </p:stCondLst>
                                        </p:cTn>
                                        <p:tgtEl>
                                          <p:spTgt spid="48"/>
                                        </p:tgtEl>
                                        <p:attrNameLst>
                                          <p:attrName>style.visibility</p:attrName>
                                        </p:attrNameLst>
                                      </p:cBhvr>
                                      <p:to>
                                        <p:strVal val="visible"/>
                                      </p:to>
                                    </p:set>
                                    <p:anim calcmode="lin" valueType="num">
                                      <p:cBhvr>
                                        <p:cTn id="24" dur="500"/>
                                        <p:tgtEl>
                                          <p:spTgt spid="48"/>
                                        </p:tgtEl>
                                        <p:attrNameLst>
                                          <p:attrName>ppt_y</p:attrName>
                                        </p:attrNameLst>
                                      </p:cBhvr>
                                      <p:tavLst>
                                        <p:tav tm="0">
                                          <p:val>
                                            <p:strVal val="#ppt_y-#ppt_h*1.125000"/>
                                          </p:val>
                                        </p:tav>
                                        <p:tav tm="100000">
                                          <p:val>
                                            <p:strVal val="#ppt_y"/>
                                          </p:val>
                                        </p:tav>
                                      </p:tavLst>
                                    </p:anim>
                                    <p:animEffect transition="in" filter="wipe(down)">
                                      <p:cBhvr>
                                        <p:cTn id="25" dur="500"/>
                                        <p:tgtEl>
                                          <p:spTgt spid="48"/>
                                        </p:tgtEl>
                                      </p:cBhvr>
                                    </p:animEffect>
                                  </p:childTnLst>
                                </p:cTn>
                              </p:par>
                              <p:par>
                                <p:cTn id="26" presetID="12" presetClass="entr" presetSubtype="1" fill="hold" grpId="0" nodeType="withEffect">
                                  <p:stCondLst>
                                    <p:cond delay="0"/>
                                  </p:stCondLst>
                                  <p:childTnLst>
                                    <p:set>
                                      <p:cBhvr>
                                        <p:cTn id="27" dur="1" fill="hold">
                                          <p:stCondLst>
                                            <p:cond delay="0"/>
                                          </p:stCondLst>
                                        </p:cTn>
                                        <p:tgtEl>
                                          <p:spTgt spid="50"/>
                                        </p:tgtEl>
                                        <p:attrNameLst>
                                          <p:attrName>style.visibility</p:attrName>
                                        </p:attrNameLst>
                                      </p:cBhvr>
                                      <p:to>
                                        <p:strVal val="visible"/>
                                      </p:to>
                                    </p:set>
                                    <p:anim calcmode="lin" valueType="num">
                                      <p:cBhvr>
                                        <p:cTn id="28" dur="500"/>
                                        <p:tgtEl>
                                          <p:spTgt spid="50"/>
                                        </p:tgtEl>
                                        <p:attrNameLst>
                                          <p:attrName>ppt_y</p:attrName>
                                        </p:attrNameLst>
                                      </p:cBhvr>
                                      <p:tavLst>
                                        <p:tav tm="0">
                                          <p:val>
                                            <p:strVal val="#ppt_y-#ppt_h*1.125000"/>
                                          </p:val>
                                        </p:tav>
                                        <p:tav tm="100000">
                                          <p:val>
                                            <p:strVal val="#ppt_y"/>
                                          </p:val>
                                        </p:tav>
                                      </p:tavLst>
                                    </p:anim>
                                    <p:animEffect transition="in" filter="wipe(down)">
                                      <p:cBhvr>
                                        <p:cTn id="29" dur="500"/>
                                        <p:tgtEl>
                                          <p:spTgt spid="50"/>
                                        </p:tgtEl>
                                      </p:cBhvr>
                                    </p:animEffect>
                                  </p:childTnLst>
                                </p:cTn>
                              </p:par>
                              <p:par>
                                <p:cTn id="30" presetID="12" presetClass="entr" presetSubtype="1" fill="hold" grpId="0" nodeType="withEffect">
                                  <p:stCondLst>
                                    <p:cond delay="0"/>
                                  </p:stCondLst>
                                  <p:childTnLst>
                                    <p:set>
                                      <p:cBhvr>
                                        <p:cTn id="31" dur="1" fill="hold">
                                          <p:stCondLst>
                                            <p:cond delay="0"/>
                                          </p:stCondLst>
                                        </p:cTn>
                                        <p:tgtEl>
                                          <p:spTgt spid="52"/>
                                        </p:tgtEl>
                                        <p:attrNameLst>
                                          <p:attrName>style.visibility</p:attrName>
                                        </p:attrNameLst>
                                      </p:cBhvr>
                                      <p:to>
                                        <p:strVal val="visible"/>
                                      </p:to>
                                    </p:set>
                                    <p:anim calcmode="lin" valueType="num">
                                      <p:cBhvr>
                                        <p:cTn id="32" dur="500"/>
                                        <p:tgtEl>
                                          <p:spTgt spid="52"/>
                                        </p:tgtEl>
                                        <p:attrNameLst>
                                          <p:attrName>ppt_y</p:attrName>
                                        </p:attrNameLst>
                                      </p:cBhvr>
                                      <p:tavLst>
                                        <p:tav tm="0">
                                          <p:val>
                                            <p:strVal val="#ppt_y-#ppt_h*1.125000"/>
                                          </p:val>
                                        </p:tav>
                                        <p:tav tm="100000">
                                          <p:val>
                                            <p:strVal val="#ppt_y"/>
                                          </p:val>
                                        </p:tav>
                                      </p:tavLst>
                                    </p:anim>
                                    <p:animEffect transition="in" filter="wipe(down)">
                                      <p:cBhvr>
                                        <p:cTn id="33" dur="500"/>
                                        <p:tgtEl>
                                          <p:spTgt spid="52"/>
                                        </p:tgtEl>
                                      </p:cBhvr>
                                    </p:animEffect>
                                  </p:childTnLst>
                                </p:cTn>
                              </p:par>
                              <p:par>
                                <p:cTn id="34" presetID="12" presetClass="entr" presetSubtype="1" fill="hold" grpId="0" nodeType="withEffect">
                                  <p:stCondLst>
                                    <p:cond delay="0"/>
                                  </p:stCondLst>
                                  <p:childTnLst>
                                    <p:set>
                                      <p:cBhvr>
                                        <p:cTn id="35" dur="1" fill="hold">
                                          <p:stCondLst>
                                            <p:cond delay="0"/>
                                          </p:stCondLst>
                                        </p:cTn>
                                        <p:tgtEl>
                                          <p:spTgt spid="70"/>
                                        </p:tgtEl>
                                        <p:attrNameLst>
                                          <p:attrName>style.visibility</p:attrName>
                                        </p:attrNameLst>
                                      </p:cBhvr>
                                      <p:to>
                                        <p:strVal val="visible"/>
                                      </p:to>
                                    </p:set>
                                    <p:anim calcmode="lin" valueType="num">
                                      <p:cBhvr>
                                        <p:cTn id="36" dur="500"/>
                                        <p:tgtEl>
                                          <p:spTgt spid="70"/>
                                        </p:tgtEl>
                                        <p:attrNameLst>
                                          <p:attrName>ppt_y</p:attrName>
                                        </p:attrNameLst>
                                      </p:cBhvr>
                                      <p:tavLst>
                                        <p:tav tm="0">
                                          <p:val>
                                            <p:strVal val="#ppt_y-#ppt_h*1.125000"/>
                                          </p:val>
                                        </p:tav>
                                        <p:tav tm="100000">
                                          <p:val>
                                            <p:strVal val="#ppt_y"/>
                                          </p:val>
                                        </p:tav>
                                      </p:tavLst>
                                    </p:anim>
                                    <p:animEffect transition="in" filter="wipe(down)">
                                      <p:cBhvr>
                                        <p:cTn id="37" dur="500"/>
                                        <p:tgtEl>
                                          <p:spTgt spid="70"/>
                                        </p:tgtEl>
                                      </p:cBhvr>
                                    </p:animEffect>
                                  </p:childTnLst>
                                </p:cTn>
                              </p:par>
                              <p:par>
                                <p:cTn id="38" presetID="12" presetClass="entr" presetSubtype="1" fill="hold" grpId="0" nodeType="withEffect">
                                  <p:stCondLst>
                                    <p:cond delay="0"/>
                                  </p:stCondLst>
                                  <p:childTnLst>
                                    <p:set>
                                      <p:cBhvr>
                                        <p:cTn id="39" dur="1" fill="hold">
                                          <p:stCondLst>
                                            <p:cond delay="0"/>
                                          </p:stCondLst>
                                        </p:cTn>
                                        <p:tgtEl>
                                          <p:spTgt spid="71"/>
                                        </p:tgtEl>
                                        <p:attrNameLst>
                                          <p:attrName>style.visibility</p:attrName>
                                        </p:attrNameLst>
                                      </p:cBhvr>
                                      <p:to>
                                        <p:strVal val="visible"/>
                                      </p:to>
                                    </p:set>
                                    <p:anim calcmode="lin" valueType="num">
                                      <p:cBhvr>
                                        <p:cTn id="40" dur="500"/>
                                        <p:tgtEl>
                                          <p:spTgt spid="71"/>
                                        </p:tgtEl>
                                        <p:attrNameLst>
                                          <p:attrName>ppt_y</p:attrName>
                                        </p:attrNameLst>
                                      </p:cBhvr>
                                      <p:tavLst>
                                        <p:tav tm="0">
                                          <p:val>
                                            <p:strVal val="#ppt_y-#ppt_h*1.125000"/>
                                          </p:val>
                                        </p:tav>
                                        <p:tav tm="100000">
                                          <p:val>
                                            <p:strVal val="#ppt_y"/>
                                          </p:val>
                                        </p:tav>
                                      </p:tavLst>
                                    </p:anim>
                                    <p:animEffect transition="in" filter="wipe(down)">
                                      <p:cBhvr>
                                        <p:cTn id="41"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50" grpId="0"/>
      <p:bldP spid="52" grpId="0"/>
      <p:bldP spid="61" grpId="0" animBg="1"/>
      <p:bldP spid="64" grpId="0"/>
      <p:bldP spid="70" grpId="0"/>
      <p:bldP spid="71" grpId="0"/>
    </p:bldLst>
  </p:timing>
  <p:extLst mod="1">
    <p:ext uri="{E180D4A7-C9FB-4DFB-919C-405C955672EB}">
      <p14:showEvtLst xmlns:p14="http://schemas.microsoft.com/office/powerpoint/2010/main">
        <p14:playEvt time="1316" objId="69"/>
        <p14:stopEvt time="2082" objId="69"/>
      </p14:showEvtLst>
    </p:ext>
  </p:extLs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 name="TextBox 24"/>
          <p:cNvSpPr txBox="1">
            <a:spLocks noChangeArrowheads="1"/>
          </p:cNvSpPr>
          <p:nvPr/>
        </p:nvSpPr>
        <p:spPr bwMode="auto">
          <a:xfrm>
            <a:off x="347284" y="1330700"/>
            <a:ext cx="2745209" cy="803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zh-TW" altLang="en-US" sz="1200" dirty="0" smtClean="0">
                <a:solidFill>
                  <a:schemeClr val="bg1">
                    <a:lumMod val="85000"/>
                  </a:schemeClr>
                </a:solidFill>
                <a:ea typeface="微软雅黑" pitchFamily="34" charset="-122"/>
              </a:rPr>
              <a:t>因為影像總共要分</a:t>
            </a:r>
            <a:r>
              <a:rPr lang="en-US" altLang="zh-TW" sz="1200" dirty="0" smtClean="0">
                <a:solidFill>
                  <a:schemeClr val="bg1">
                    <a:lumMod val="85000"/>
                  </a:schemeClr>
                </a:solidFill>
                <a:ea typeface="微软雅黑" pitchFamily="34" charset="-122"/>
              </a:rPr>
              <a:t>5</a:t>
            </a:r>
            <a:r>
              <a:rPr lang="zh-TW" altLang="en-US" sz="1200" dirty="0" smtClean="0">
                <a:solidFill>
                  <a:schemeClr val="bg1">
                    <a:lumMod val="85000"/>
                  </a:schemeClr>
                </a:solidFill>
                <a:ea typeface="微软雅黑" pitchFamily="34" charset="-122"/>
              </a:rPr>
              <a:t>類，我們利用</a:t>
            </a:r>
            <a:r>
              <a:rPr lang="en-US" altLang="zh-TW" sz="1200" dirty="0" smtClean="0">
                <a:solidFill>
                  <a:schemeClr val="bg1">
                    <a:lumMod val="85000"/>
                  </a:schemeClr>
                </a:solidFill>
                <a:ea typeface="微软雅黑" pitchFamily="34" charset="-122"/>
              </a:rPr>
              <a:t>csv</a:t>
            </a:r>
            <a:r>
              <a:rPr lang="zh-TW" altLang="en-US" sz="1200" dirty="0" smtClean="0">
                <a:solidFill>
                  <a:schemeClr val="bg1">
                    <a:lumMod val="85000"/>
                  </a:schemeClr>
                </a:solidFill>
                <a:ea typeface="微软雅黑" pitchFamily="34" charset="-122"/>
              </a:rPr>
              <a:t>檔</a:t>
            </a:r>
            <a:endParaRPr lang="en-US" altLang="zh-TW" sz="1200" dirty="0">
              <a:solidFill>
                <a:schemeClr val="bg1">
                  <a:lumMod val="85000"/>
                </a:schemeClr>
              </a:solidFill>
              <a:ea typeface="微软雅黑" pitchFamily="34" charset="-122"/>
            </a:endParaRPr>
          </a:p>
          <a:p>
            <a:pPr algn="r" eaLnBrk="1" hangingPunct="1"/>
            <a:r>
              <a:rPr lang="zh-TW" altLang="en-US" sz="1200" dirty="0" smtClean="0">
                <a:solidFill>
                  <a:schemeClr val="bg1">
                    <a:lumMod val="85000"/>
                  </a:schemeClr>
                </a:solidFill>
                <a:ea typeface="微软雅黑" pitchFamily="34" charset="-122"/>
              </a:rPr>
              <a:t>將所有影像定義為五類的其中一類</a:t>
            </a:r>
            <a:endParaRPr lang="en-US" altLang="zh-TW" sz="1200" dirty="0" smtClean="0">
              <a:solidFill>
                <a:schemeClr val="bg1">
                  <a:lumMod val="85000"/>
                </a:schemeClr>
              </a:solidFill>
              <a:ea typeface="微软雅黑" pitchFamily="34" charset="-122"/>
            </a:endParaRPr>
          </a:p>
          <a:p>
            <a:pPr algn="r" eaLnBrk="1" hangingPunct="1"/>
            <a:r>
              <a:rPr lang="zh-TW" altLang="en-US" sz="1200" dirty="0" smtClean="0">
                <a:solidFill>
                  <a:schemeClr val="bg1">
                    <a:lumMod val="85000"/>
                  </a:schemeClr>
                </a:solidFill>
                <a:ea typeface="微软雅黑" pitchFamily="34" charset="-122"/>
              </a:rPr>
              <a:t>要訓練機器讓他知道這張圖片是哪一類</a:t>
            </a:r>
            <a:endParaRPr lang="en-US" altLang="zh-TW" sz="1200" dirty="0" smtClean="0">
              <a:solidFill>
                <a:schemeClr val="bg1">
                  <a:lumMod val="85000"/>
                </a:schemeClr>
              </a:solidFill>
              <a:ea typeface="微软雅黑" pitchFamily="34" charset="-122"/>
            </a:endParaRPr>
          </a:p>
          <a:p>
            <a:pPr algn="r" eaLnBrk="1" hangingPunct="1"/>
            <a:r>
              <a:rPr lang="zh-TW" altLang="en-US" sz="1200" dirty="0" smtClean="0">
                <a:solidFill>
                  <a:schemeClr val="bg1">
                    <a:lumMod val="85000"/>
                  </a:schemeClr>
                </a:solidFill>
                <a:ea typeface="微软雅黑" pitchFamily="34" charset="-122"/>
              </a:rPr>
              <a:t>檔名</a:t>
            </a:r>
            <a:r>
              <a:rPr lang="zh-TW" altLang="en-US" sz="1200" dirty="0">
                <a:solidFill>
                  <a:schemeClr val="bg1">
                    <a:lumMod val="85000"/>
                  </a:schemeClr>
                </a:solidFill>
                <a:ea typeface="微软雅黑" pitchFamily="34" charset="-122"/>
              </a:rPr>
              <a:t>儲</a:t>
            </a:r>
            <a:r>
              <a:rPr lang="zh-TW" altLang="en-US" sz="1200" dirty="0" smtClean="0">
                <a:solidFill>
                  <a:schemeClr val="bg1">
                    <a:lumMod val="85000"/>
                  </a:schemeClr>
                </a:solidFill>
                <a:ea typeface="微软雅黑" pitchFamily="34" charset="-122"/>
              </a:rPr>
              <a:t>存為</a:t>
            </a:r>
            <a:r>
              <a:rPr lang="en-US" altLang="zh-TW" sz="1200" dirty="0" smtClean="0">
                <a:solidFill>
                  <a:schemeClr val="bg1">
                    <a:lumMod val="85000"/>
                  </a:schemeClr>
                </a:solidFill>
                <a:ea typeface="微软雅黑" pitchFamily="34" charset="-122"/>
              </a:rPr>
              <a:t>trainLabel.csv</a:t>
            </a:r>
            <a:endParaRPr lang="zh-CN" altLang="en-US" sz="1200" dirty="0">
              <a:solidFill>
                <a:schemeClr val="bg1">
                  <a:lumMod val="85000"/>
                </a:schemeClr>
              </a:solidFill>
              <a:ea typeface="微软雅黑" pitchFamily="34" charset="-122"/>
            </a:endParaRPr>
          </a:p>
        </p:txBody>
      </p:sp>
      <p:sp>
        <p:nvSpPr>
          <p:cNvPr id="59" name="平行四边形 5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平行四边形 5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平行四边形 6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平行四边形 6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4" name="TextBox 10"/>
          <p:cNvSpPr txBox="1"/>
          <p:nvPr/>
        </p:nvSpPr>
        <p:spPr>
          <a:xfrm>
            <a:off x="324214" y="71952"/>
            <a:ext cx="1723549" cy="276999"/>
          </a:xfrm>
          <a:prstGeom prst="rect">
            <a:avLst/>
          </a:prstGeom>
          <a:noFill/>
        </p:spPr>
        <p:txBody>
          <a:bodyPr wrap="none" rtlCol="0">
            <a:spAutoFit/>
          </a:bodyPr>
          <a:lstStyle/>
          <a:p>
            <a:r>
              <a:rPr lang="zh-TW" altLang="en-US" sz="1200" spc="300" dirty="0" smtClean="0">
                <a:solidFill>
                  <a:srgbClr val="0070C0"/>
                </a:solidFill>
                <a:latin typeface="黑体" panose="02010600030101010101" pitchFamily="2" charset="-122"/>
                <a:ea typeface="黑体" panose="02010600030101010101" pitchFamily="2" charset="-122"/>
              </a:rPr>
              <a:t>建立神經網路模型</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65" name="Group 7"/>
          <p:cNvGrpSpPr>
            <a:grpSpLocks/>
          </p:cNvGrpSpPr>
          <p:nvPr/>
        </p:nvGrpSpPr>
        <p:grpSpPr bwMode="auto">
          <a:xfrm>
            <a:off x="180202" y="181952"/>
            <a:ext cx="216018" cy="113981"/>
            <a:chOff x="0" y="0"/>
            <a:chExt cx="1041399" cy="549275"/>
          </a:xfrm>
          <a:solidFill>
            <a:srgbClr val="133E73"/>
          </a:solidFill>
        </p:grpSpPr>
        <p:sp>
          <p:nvSpPr>
            <p:cNvPr id="66"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7"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8"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70" name="TextBox 24"/>
          <p:cNvSpPr txBox="1">
            <a:spLocks noChangeArrowheads="1"/>
          </p:cNvSpPr>
          <p:nvPr/>
        </p:nvSpPr>
        <p:spPr bwMode="auto">
          <a:xfrm>
            <a:off x="4572568" y="604395"/>
            <a:ext cx="2808234" cy="9878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898" tIns="31949" rIns="63898" bIns="31949">
            <a:spAutoFit/>
          </a:bodyPr>
          <a:lstStyle/>
          <a:p>
            <a:pPr algn="r" eaLnBrk="1" hangingPunct="1"/>
            <a:r>
              <a:rPr lang="en-US" altLang="zh-TW" sz="1200" dirty="0" err="1">
                <a:solidFill>
                  <a:schemeClr val="bg1">
                    <a:lumMod val="85000"/>
                  </a:schemeClr>
                </a:solidFill>
                <a:ea typeface="微软雅黑" pitchFamily="34" charset="-122"/>
              </a:rPr>
              <a:t>imageFileName</a:t>
            </a:r>
            <a:r>
              <a:rPr lang="en-US" altLang="zh-TW" sz="1200" dirty="0">
                <a:solidFill>
                  <a:schemeClr val="bg1">
                    <a:lumMod val="85000"/>
                  </a:schemeClr>
                </a:solidFill>
                <a:ea typeface="微软雅黑" pitchFamily="34" charset="-122"/>
              </a:rPr>
              <a:t> == "</a:t>
            </a:r>
            <a:r>
              <a:rPr lang="en-US" altLang="zh-TW" sz="1200" dirty="0" smtClean="0">
                <a:solidFill>
                  <a:schemeClr val="bg1">
                    <a:lumMod val="85000"/>
                  </a:schemeClr>
                </a:solidFill>
                <a:ea typeface="微软雅黑" pitchFamily="34" charset="-122"/>
              </a:rPr>
              <a:t>trainLabels.csv”</a:t>
            </a:r>
          </a:p>
          <a:p>
            <a:pPr algn="r" eaLnBrk="1" hangingPunct="1"/>
            <a:r>
              <a:rPr lang="zh-TW" altLang="en-US" sz="1200" dirty="0" smtClean="0">
                <a:solidFill>
                  <a:schemeClr val="bg1">
                    <a:lumMod val="85000"/>
                  </a:schemeClr>
                </a:solidFill>
                <a:ea typeface="微软雅黑" pitchFamily="34" charset="-122"/>
              </a:rPr>
              <a:t>電腦會去搜尋在這個路徑下的</a:t>
            </a:r>
            <a:r>
              <a:rPr lang="en-US" altLang="zh-TW" sz="1200" dirty="0" smtClean="0">
                <a:solidFill>
                  <a:schemeClr val="bg1">
                    <a:lumMod val="85000"/>
                  </a:schemeClr>
                </a:solidFill>
                <a:ea typeface="微软雅黑" pitchFamily="34" charset="-122"/>
              </a:rPr>
              <a:t>trainLabels.csv</a:t>
            </a:r>
            <a:r>
              <a:rPr lang="zh-TW" altLang="en-US" sz="1200" dirty="0" smtClean="0">
                <a:solidFill>
                  <a:schemeClr val="bg1">
                    <a:lumMod val="85000"/>
                  </a:schemeClr>
                </a:solidFill>
                <a:ea typeface="微软雅黑" pitchFamily="34" charset="-122"/>
              </a:rPr>
              <a:t>檔案</a:t>
            </a:r>
            <a:endParaRPr lang="en-US" altLang="zh-TW" sz="1200" dirty="0" smtClean="0">
              <a:solidFill>
                <a:schemeClr val="bg1">
                  <a:lumMod val="85000"/>
                </a:schemeClr>
              </a:solidFill>
              <a:ea typeface="微软雅黑" pitchFamily="34" charset="-122"/>
            </a:endParaRPr>
          </a:p>
          <a:p>
            <a:pPr algn="r" eaLnBrk="1" hangingPunct="1"/>
            <a:r>
              <a:rPr lang="zh-TW" altLang="en-US" sz="1200" dirty="0" smtClean="0">
                <a:solidFill>
                  <a:schemeClr val="bg1">
                    <a:lumMod val="85000"/>
                  </a:schemeClr>
                </a:solidFill>
                <a:ea typeface="微软雅黑" pitchFamily="34" charset="-122"/>
              </a:rPr>
              <a:t>並匯入到內存裡等待下一步的運算呼叫</a:t>
            </a:r>
            <a:endParaRPr lang="en-US" altLang="zh-TW" sz="1200" dirty="0" smtClean="0">
              <a:solidFill>
                <a:schemeClr val="bg1">
                  <a:lumMod val="85000"/>
                </a:schemeClr>
              </a:solidFill>
              <a:ea typeface="微软雅黑" pitchFamily="34" charset="-122"/>
            </a:endParaRPr>
          </a:p>
          <a:p>
            <a:pPr algn="r" eaLnBrk="1" hangingPunct="1"/>
            <a:endParaRPr lang="zh-CN" altLang="en-US" sz="1200" dirty="0">
              <a:solidFill>
                <a:schemeClr val="bg1">
                  <a:lumMod val="85000"/>
                </a:schemeClr>
              </a:solidFill>
              <a:ea typeface="微软雅黑" pitchFamily="34" charset="-122"/>
            </a:endParaRPr>
          </a:p>
        </p:txBody>
      </p:sp>
      <p:pic>
        <p:nvPicPr>
          <p:cNvPr id="2" name="圖片 1"/>
          <p:cNvPicPr>
            <a:picLocks noChangeAspect="1"/>
          </p:cNvPicPr>
          <p:nvPr/>
        </p:nvPicPr>
        <p:blipFill rotWithShape="1">
          <a:blip r:embed="rId3"/>
          <a:srcRect l="5849" t="25183" r="21548" b="19186"/>
          <a:stretch/>
        </p:blipFill>
        <p:spPr>
          <a:xfrm>
            <a:off x="3204454" y="1495946"/>
            <a:ext cx="5623176" cy="3312282"/>
          </a:xfrm>
          <a:prstGeom prst="rect">
            <a:avLst/>
          </a:prstGeom>
        </p:spPr>
      </p:pic>
      <p:pic>
        <p:nvPicPr>
          <p:cNvPr id="4" name="圖片 3"/>
          <p:cNvPicPr>
            <a:picLocks noChangeAspect="1"/>
          </p:cNvPicPr>
          <p:nvPr/>
        </p:nvPicPr>
        <p:blipFill rotWithShape="1">
          <a:blip r:embed="rId4"/>
          <a:srcRect l="390" t="31022" r="80711" b="36293"/>
          <a:stretch/>
        </p:blipFill>
        <p:spPr>
          <a:xfrm>
            <a:off x="814873" y="2376144"/>
            <a:ext cx="1728144" cy="2232186"/>
          </a:xfrm>
          <a:prstGeom prst="rect">
            <a:avLst/>
          </a:prstGeom>
        </p:spPr>
      </p:pic>
    </p:spTree>
    <p:extLst>
      <p:ext uri="{BB962C8B-B14F-4D97-AF65-F5344CB8AC3E}">
        <p14:creationId xmlns:p14="http://schemas.microsoft.com/office/powerpoint/2010/main" val="6266427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0-#ppt_w/2"/>
                                          </p:val>
                                        </p:tav>
                                        <p:tav tm="100000">
                                          <p:val>
                                            <p:strVal val="#ppt_x"/>
                                          </p:val>
                                        </p:tav>
                                      </p:tavLst>
                                    </p:anim>
                                    <p:anim calcmode="lin" valueType="num">
                                      <p:cBhvr additive="base">
                                        <p:cTn id="8" dur="500" fill="hold"/>
                                        <p:tgtEl>
                                          <p:spTgt spid="6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64"/>
                                        </p:tgtEl>
                                        <p:attrNameLst>
                                          <p:attrName>style.visibility</p:attrName>
                                        </p:attrNameLst>
                                      </p:cBhvr>
                                      <p:to>
                                        <p:strVal val="visible"/>
                                      </p:to>
                                    </p:set>
                                    <p:anim calcmode="lin" valueType="num">
                                      <p:cBhvr>
                                        <p:cTn id="12"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64"/>
                                        </p:tgtEl>
                                        <p:attrNameLst>
                                          <p:attrName>ppt_y</p:attrName>
                                        </p:attrNameLst>
                                      </p:cBhvr>
                                      <p:tavLst>
                                        <p:tav tm="0">
                                          <p:val>
                                            <p:strVal val="#ppt_y"/>
                                          </p:val>
                                        </p:tav>
                                        <p:tav tm="100000">
                                          <p:val>
                                            <p:strVal val="#ppt_y"/>
                                          </p:val>
                                        </p:tav>
                                      </p:tavLst>
                                    </p:anim>
                                    <p:anim calcmode="lin" valueType="num">
                                      <p:cBhvr>
                                        <p:cTn id="14"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64"/>
                                        </p:tgtEl>
                                      </p:cBhvr>
                                    </p:animEffect>
                                  </p:childTnLst>
                                </p:cTn>
                              </p:par>
                            </p:childTnLst>
                          </p:cTn>
                        </p:par>
                        <p:par>
                          <p:cTn id="17" fill="hold">
                            <p:stCondLst>
                              <p:cond delay="1350"/>
                            </p:stCondLst>
                            <p:childTnLst>
                              <p:par>
                                <p:cTn id="18" presetID="1" presetClass="emph" presetSubtype="2" fill="hold" grpId="0" nodeType="afterEffect">
                                  <p:stCondLst>
                                    <p:cond delay="0"/>
                                  </p:stCondLst>
                                  <p:childTnLst>
                                    <p:animClr clrSpc="rgb" dir="cw">
                                      <p:cBhvr>
                                        <p:cTn id="19" dur="300" fill="hold"/>
                                        <p:tgtEl>
                                          <p:spTgt spid="61"/>
                                        </p:tgtEl>
                                        <p:attrNameLst>
                                          <p:attrName>fillcolor</p:attrName>
                                        </p:attrNameLst>
                                      </p:cBhvr>
                                      <p:to>
                                        <a:srgbClr val="00AEEF"/>
                                      </p:to>
                                    </p:animClr>
                                    <p:set>
                                      <p:cBhvr>
                                        <p:cTn id="20" dur="300" fill="hold"/>
                                        <p:tgtEl>
                                          <p:spTgt spid="61"/>
                                        </p:tgtEl>
                                        <p:attrNameLst>
                                          <p:attrName>fill.type</p:attrName>
                                        </p:attrNameLst>
                                      </p:cBhvr>
                                      <p:to>
                                        <p:strVal val="solid"/>
                                      </p:to>
                                    </p:set>
                                    <p:set>
                                      <p:cBhvr>
                                        <p:cTn id="21" dur="300" fill="hold"/>
                                        <p:tgtEl>
                                          <p:spTgt spid="61"/>
                                        </p:tgtEl>
                                        <p:attrNameLst>
                                          <p:attrName>fill.on</p:attrName>
                                        </p:attrNameLst>
                                      </p:cBhvr>
                                      <p:to>
                                        <p:strVal val="true"/>
                                      </p:to>
                                    </p:set>
                                  </p:childTnLst>
                                </p:cTn>
                              </p:par>
                              <p:par>
                                <p:cTn id="22" presetID="12" presetClass="entr" presetSubtype="1" fill="hold" grpId="0" nodeType="withEffect">
                                  <p:stCondLst>
                                    <p:cond delay="0"/>
                                  </p:stCondLst>
                                  <p:childTnLst>
                                    <p:set>
                                      <p:cBhvr>
                                        <p:cTn id="23" dur="1" fill="hold">
                                          <p:stCondLst>
                                            <p:cond delay="0"/>
                                          </p:stCondLst>
                                        </p:cTn>
                                        <p:tgtEl>
                                          <p:spTgt spid="48"/>
                                        </p:tgtEl>
                                        <p:attrNameLst>
                                          <p:attrName>style.visibility</p:attrName>
                                        </p:attrNameLst>
                                      </p:cBhvr>
                                      <p:to>
                                        <p:strVal val="visible"/>
                                      </p:to>
                                    </p:set>
                                    <p:anim calcmode="lin" valueType="num">
                                      <p:cBhvr>
                                        <p:cTn id="24" dur="500"/>
                                        <p:tgtEl>
                                          <p:spTgt spid="48"/>
                                        </p:tgtEl>
                                        <p:attrNameLst>
                                          <p:attrName>ppt_y</p:attrName>
                                        </p:attrNameLst>
                                      </p:cBhvr>
                                      <p:tavLst>
                                        <p:tav tm="0">
                                          <p:val>
                                            <p:strVal val="#ppt_y-#ppt_h*1.125000"/>
                                          </p:val>
                                        </p:tav>
                                        <p:tav tm="100000">
                                          <p:val>
                                            <p:strVal val="#ppt_y"/>
                                          </p:val>
                                        </p:tav>
                                      </p:tavLst>
                                    </p:anim>
                                    <p:animEffect transition="in" filter="wipe(down)">
                                      <p:cBhvr>
                                        <p:cTn id="25" dur="500"/>
                                        <p:tgtEl>
                                          <p:spTgt spid="48"/>
                                        </p:tgtEl>
                                      </p:cBhvr>
                                    </p:animEffect>
                                  </p:childTnLst>
                                </p:cTn>
                              </p:par>
                              <p:par>
                                <p:cTn id="26" presetID="12" presetClass="entr" presetSubtype="1" fill="hold" grpId="0" nodeType="withEffect">
                                  <p:stCondLst>
                                    <p:cond delay="0"/>
                                  </p:stCondLst>
                                  <p:childTnLst>
                                    <p:set>
                                      <p:cBhvr>
                                        <p:cTn id="27" dur="1" fill="hold">
                                          <p:stCondLst>
                                            <p:cond delay="0"/>
                                          </p:stCondLst>
                                        </p:cTn>
                                        <p:tgtEl>
                                          <p:spTgt spid="70"/>
                                        </p:tgtEl>
                                        <p:attrNameLst>
                                          <p:attrName>style.visibility</p:attrName>
                                        </p:attrNameLst>
                                      </p:cBhvr>
                                      <p:to>
                                        <p:strVal val="visible"/>
                                      </p:to>
                                    </p:set>
                                    <p:anim calcmode="lin" valueType="num">
                                      <p:cBhvr>
                                        <p:cTn id="28" dur="500"/>
                                        <p:tgtEl>
                                          <p:spTgt spid="70"/>
                                        </p:tgtEl>
                                        <p:attrNameLst>
                                          <p:attrName>ppt_y</p:attrName>
                                        </p:attrNameLst>
                                      </p:cBhvr>
                                      <p:tavLst>
                                        <p:tav tm="0">
                                          <p:val>
                                            <p:strVal val="#ppt_y-#ppt_h*1.125000"/>
                                          </p:val>
                                        </p:tav>
                                        <p:tav tm="100000">
                                          <p:val>
                                            <p:strVal val="#ppt_y"/>
                                          </p:val>
                                        </p:tav>
                                      </p:tavLst>
                                    </p:anim>
                                    <p:animEffect transition="in" filter="wipe(down)">
                                      <p:cBhvr>
                                        <p:cTn id="29"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61" grpId="0" animBg="1"/>
      <p:bldP spid="64" grpId="0"/>
      <p:bldP spid="70" grpId="0"/>
    </p:bldLst>
  </p:timing>
  <p:extLst mod="1">
    <p:ext uri="{E180D4A7-C9FB-4DFB-919C-405C955672EB}">
      <p14:showEvtLst xmlns:p14="http://schemas.microsoft.com/office/powerpoint/2010/main">
        <p14:playEvt time="1316" objId="69"/>
        <p14:stopEvt time="2082" objId="69"/>
      </p14:showEvtLst>
    </p:ext>
  </p:extLs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 name="TextBox 24"/>
          <p:cNvSpPr txBox="1">
            <a:spLocks noChangeArrowheads="1"/>
          </p:cNvSpPr>
          <p:nvPr/>
        </p:nvSpPr>
        <p:spPr bwMode="auto">
          <a:xfrm>
            <a:off x="180202" y="1639963"/>
            <a:ext cx="1675200" cy="154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898" tIns="31949" rIns="63898" bIns="31949">
            <a:spAutoFit/>
          </a:bodyPr>
          <a:lstStyle/>
          <a:p>
            <a:pPr algn="r" eaLnBrk="1" hangingPunct="1"/>
            <a:r>
              <a:rPr lang="zh-TW" altLang="en-US" sz="1200" dirty="0" smtClean="0">
                <a:solidFill>
                  <a:schemeClr val="bg1">
                    <a:lumMod val="85000"/>
                  </a:schemeClr>
                </a:solidFill>
                <a:ea typeface="微软雅黑" pitchFamily="34" charset="-122"/>
              </a:rPr>
              <a:t>透過堆疊的方式將捲積層及</a:t>
            </a:r>
            <a:r>
              <a:rPr lang="en-US" altLang="zh-TW" sz="1200" dirty="0" err="1" smtClean="0">
                <a:solidFill>
                  <a:schemeClr val="bg1">
                    <a:lumMod val="85000"/>
                  </a:schemeClr>
                </a:solidFill>
                <a:ea typeface="微软雅黑" pitchFamily="34" charset="-122"/>
              </a:rPr>
              <a:t>ReLU</a:t>
            </a:r>
            <a:r>
              <a:rPr lang="zh-TW" altLang="en-US" sz="1200" dirty="0">
                <a:solidFill>
                  <a:schemeClr val="bg1">
                    <a:lumMod val="85000"/>
                  </a:schemeClr>
                </a:solidFill>
                <a:ea typeface="微软雅黑" pitchFamily="34" charset="-122"/>
              </a:rPr>
              <a:t>激活函數層及池化層往上堆疊最後加上全連接層</a:t>
            </a:r>
            <a:r>
              <a:rPr lang="en-US" altLang="zh-TW" sz="1200" dirty="0">
                <a:solidFill>
                  <a:schemeClr val="bg1">
                    <a:lumMod val="85000"/>
                  </a:schemeClr>
                </a:solidFill>
                <a:ea typeface="微软雅黑" pitchFamily="34" charset="-122"/>
              </a:rPr>
              <a:t>(Dense</a:t>
            </a:r>
            <a:r>
              <a:rPr lang="en-US" altLang="zh-TW" sz="1200" dirty="0" smtClean="0">
                <a:solidFill>
                  <a:schemeClr val="bg1">
                    <a:lumMod val="85000"/>
                  </a:schemeClr>
                </a:solidFill>
                <a:ea typeface="微软雅黑" pitchFamily="34" charset="-122"/>
              </a:rPr>
              <a:t>)</a:t>
            </a:r>
            <a:r>
              <a:rPr lang="zh-TW" altLang="en-US" sz="1200" dirty="0" smtClean="0">
                <a:solidFill>
                  <a:schemeClr val="bg1">
                    <a:lumMod val="85000"/>
                  </a:schemeClr>
                </a:solidFill>
                <a:ea typeface="微软雅黑" pitchFamily="34" charset="-122"/>
              </a:rPr>
              <a:t>和平坦層，為避免過擬合</a:t>
            </a:r>
            <a:r>
              <a:rPr lang="en-US" altLang="zh-TW" sz="1200" dirty="0">
                <a:solidFill>
                  <a:schemeClr val="bg1">
                    <a:lumMod val="85000"/>
                  </a:schemeClr>
                </a:solidFill>
                <a:ea typeface="微软雅黑" pitchFamily="34" charset="-122"/>
              </a:rPr>
              <a:t>(</a:t>
            </a:r>
            <a:r>
              <a:rPr lang="en-US" altLang="zh-TW" sz="1200" dirty="0" smtClean="0">
                <a:solidFill>
                  <a:schemeClr val="bg1">
                    <a:lumMod val="85000"/>
                  </a:schemeClr>
                </a:solidFill>
                <a:ea typeface="微软雅黑" pitchFamily="34" charset="-122"/>
              </a:rPr>
              <a:t>overfitting)</a:t>
            </a:r>
            <a:r>
              <a:rPr lang="zh-TW" altLang="en-US" sz="1200" dirty="0" smtClean="0">
                <a:solidFill>
                  <a:schemeClr val="bg1">
                    <a:lumMod val="85000"/>
                  </a:schemeClr>
                </a:solidFill>
                <a:ea typeface="微软雅黑" pitchFamily="34" charset="-122"/>
              </a:rPr>
              <a:t>必須加上</a:t>
            </a:r>
            <a:r>
              <a:rPr lang="en-US" altLang="zh-TW" sz="1200" dirty="0" smtClean="0">
                <a:solidFill>
                  <a:schemeClr val="bg1">
                    <a:lumMod val="85000"/>
                  </a:schemeClr>
                </a:solidFill>
                <a:ea typeface="微软雅黑" pitchFamily="34" charset="-122"/>
              </a:rPr>
              <a:t>Dropout</a:t>
            </a:r>
            <a:r>
              <a:rPr lang="zh-TW" altLang="en-US" sz="1200" dirty="0" smtClean="0">
                <a:solidFill>
                  <a:schemeClr val="bg1">
                    <a:lumMod val="85000"/>
                  </a:schemeClr>
                </a:solidFill>
                <a:ea typeface="微软雅黑" pitchFamily="34" charset="-122"/>
              </a:rPr>
              <a:t>層來隨機捨棄神經元我們設定為</a:t>
            </a:r>
            <a:r>
              <a:rPr lang="en-US" altLang="zh-TW" sz="1200" dirty="0" smtClean="0">
                <a:solidFill>
                  <a:schemeClr val="bg1">
                    <a:lumMod val="85000"/>
                  </a:schemeClr>
                </a:solidFill>
                <a:ea typeface="微软雅黑" pitchFamily="34" charset="-122"/>
              </a:rPr>
              <a:t>50%</a:t>
            </a:r>
            <a:endParaRPr lang="zh-CN" altLang="en-US" sz="1200" dirty="0">
              <a:solidFill>
                <a:schemeClr val="bg1">
                  <a:lumMod val="85000"/>
                </a:schemeClr>
              </a:solidFill>
              <a:ea typeface="微软雅黑" pitchFamily="34" charset="-122"/>
            </a:endParaRPr>
          </a:p>
        </p:txBody>
      </p:sp>
      <p:sp>
        <p:nvSpPr>
          <p:cNvPr id="59" name="平行四边形 5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平行四边形 5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平行四边形 6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平行四边形 6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4" name="TextBox 10"/>
          <p:cNvSpPr txBox="1"/>
          <p:nvPr/>
        </p:nvSpPr>
        <p:spPr>
          <a:xfrm>
            <a:off x="324214" y="71952"/>
            <a:ext cx="1723549"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建立神經網路模型</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65" name="Group 7"/>
          <p:cNvGrpSpPr>
            <a:grpSpLocks/>
          </p:cNvGrpSpPr>
          <p:nvPr/>
        </p:nvGrpSpPr>
        <p:grpSpPr bwMode="auto">
          <a:xfrm>
            <a:off x="180202" y="181952"/>
            <a:ext cx="216018" cy="113981"/>
            <a:chOff x="0" y="0"/>
            <a:chExt cx="1041399" cy="549275"/>
          </a:xfrm>
          <a:solidFill>
            <a:srgbClr val="133E73"/>
          </a:solidFill>
        </p:grpSpPr>
        <p:sp>
          <p:nvSpPr>
            <p:cNvPr id="66"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7"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8"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3" name="圖片 2"/>
          <p:cNvPicPr>
            <a:picLocks noChangeAspect="1"/>
          </p:cNvPicPr>
          <p:nvPr/>
        </p:nvPicPr>
        <p:blipFill rotWithShape="1">
          <a:blip r:embed="rId3"/>
          <a:srcRect l="19840" t="27381" r="33356" b="25738"/>
          <a:stretch/>
        </p:blipFill>
        <p:spPr>
          <a:xfrm>
            <a:off x="1877805" y="1081674"/>
            <a:ext cx="6768564" cy="3672306"/>
          </a:xfrm>
          <a:prstGeom prst="rect">
            <a:avLst/>
          </a:prstGeom>
        </p:spPr>
      </p:pic>
      <p:sp>
        <p:nvSpPr>
          <p:cNvPr id="19" name="TextBox 24"/>
          <p:cNvSpPr txBox="1">
            <a:spLocks noChangeArrowheads="1"/>
          </p:cNvSpPr>
          <p:nvPr/>
        </p:nvSpPr>
        <p:spPr bwMode="auto">
          <a:xfrm>
            <a:off x="3636490" y="636487"/>
            <a:ext cx="2304192" cy="310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898" tIns="31949" rIns="63898" bIns="31949">
            <a:spAutoFit/>
          </a:bodyPr>
          <a:lstStyle/>
          <a:p>
            <a:pPr algn="r" eaLnBrk="1" hangingPunct="1"/>
            <a:r>
              <a:rPr lang="zh-TW" altLang="en-US" sz="1600" dirty="0" smtClean="0">
                <a:solidFill>
                  <a:schemeClr val="bg1">
                    <a:lumMod val="85000"/>
                  </a:schemeClr>
                </a:solidFill>
                <a:ea typeface="微软雅黑" pitchFamily="34" charset="-122"/>
              </a:rPr>
              <a:t>建立卷積神經網路</a:t>
            </a:r>
            <a:endParaRPr lang="zh-CN" altLang="en-US" sz="1600" dirty="0">
              <a:solidFill>
                <a:schemeClr val="bg1">
                  <a:lumMod val="85000"/>
                </a:schemeClr>
              </a:solidFill>
              <a:ea typeface="微软雅黑" pitchFamily="34" charset="-122"/>
            </a:endParaRPr>
          </a:p>
        </p:txBody>
      </p:sp>
    </p:spTree>
    <p:extLst>
      <p:ext uri="{BB962C8B-B14F-4D97-AF65-F5344CB8AC3E}">
        <p14:creationId xmlns:p14="http://schemas.microsoft.com/office/powerpoint/2010/main" val="189960991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0-#ppt_w/2"/>
                                          </p:val>
                                        </p:tav>
                                        <p:tav tm="100000">
                                          <p:val>
                                            <p:strVal val="#ppt_x"/>
                                          </p:val>
                                        </p:tav>
                                      </p:tavLst>
                                    </p:anim>
                                    <p:anim calcmode="lin" valueType="num">
                                      <p:cBhvr additive="base">
                                        <p:cTn id="8" dur="500" fill="hold"/>
                                        <p:tgtEl>
                                          <p:spTgt spid="6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64"/>
                                        </p:tgtEl>
                                        <p:attrNameLst>
                                          <p:attrName>style.visibility</p:attrName>
                                        </p:attrNameLst>
                                      </p:cBhvr>
                                      <p:to>
                                        <p:strVal val="visible"/>
                                      </p:to>
                                    </p:set>
                                    <p:anim calcmode="lin" valueType="num">
                                      <p:cBhvr>
                                        <p:cTn id="12"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64"/>
                                        </p:tgtEl>
                                        <p:attrNameLst>
                                          <p:attrName>ppt_y</p:attrName>
                                        </p:attrNameLst>
                                      </p:cBhvr>
                                      <p:tavLst>
                                        <p:tav tm="0">
                                          <p:val>
                                            <p:strVal val="#ppt_y"/>
                                          </p:val>
                                        </p:tav>
                                        <p:tav tm="100000">
                                          <p:val>
                                            <p:strVal val="#ppt_y"/>
                                          </p:val>
                                        </p:tav>
                                      </p:tavLst>
                                    </p:anim>
                                    <p:anim calcmode="lin" valueType="num">
                                      <p:cBhvr>
                                        <p:cTn id="14"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64"/>
                                        </p:tgtEl>
                                      </p:cBhvr>
                                    </p:animEffect>
                                  </p:childTnLst>
                                </p:cTn>
                              </p:par>
                            </p:childTnLst>
                          </p:cTn>
                        </p:par>
                        <p:par>
                          <p:cTn id="17" fill="hold">
                            <p:stCondLst>
                              <p:cond delay="1350"/>
                            </p:stCondLst>
                            <p:childTnLst>
                              <p:par>
                                <p:cTn id="18" presetID="1" presetClass="emph" presetSubtype="2" fill="hold" grpId="0" nodeType="afterEffect">
                                  <p:stCondLst>
                                    <p:cond delay="0"/>
                                  </p:stCondLst>
                                  <p:childTnLst>
                                    <p:animClr clrSpc="rgb" dir="cw">
                                      <p:cBhvr>
                                        <p:cTn id="19" dur="300" fill="hold"/>
                                        <p:tgtEl>
                                          <p:spTgt spid="61"/>
                                        </p:tgtEl>
                                        <p:attrNameLst>
                                          <p:attrName>fillcolor</p:attrName>
                                        </p:attrNameLst>
                                      </p:cBhvr>
                                      <p:to>
                                        <a:srgbClr val="00AEEF"/>
                                      </p:to>
                                    </p:animClr>
                                    <p:set>
                                      <p:cBhvr>
                                        <p:cTn id="20" dur="300" fill="hold"/>
                                        <p:tgtEl>
                                          <p:spTgt spid="61"/>
                                        </p:tgtEl>
                                        <p:attrNameLst>
                                          <p:attrName>fill.type</p:attrName>
                                        </p:attrNameLst>
                                      </p:cBhvr>
                                      <p:to>
                                        <p:strVal val="solid"/>
                                      </p:to>
                                    </p:set>
                                    <p:set>
                                      <p:cBhvr>
                                        <p:cTn id="21" dur="300" fill="hold"/>
                                        <p:tgtEl>
                                          <p:spTgt spid="61"/>
                                        </p:tgtEl>
                                        <p:attrNameLst>
                                          <p:attrName>fill.on</p:attrName>
                                        </p:attrNameLst>
                                      </p:cBhvr>
                                      <p:to>
                                        <p:strVal val="true"/>
                                      </p:to>
                                    </p:set>
                                  </p:childTnLst>
                                </p:cTn>
                              </p:par>
                              <p:par>
                                <p:cTn id="22" presetID="12" presetClass="entr" presetSubtype="1" fill="hold" grpId="0" nodeType="withEffect">
                                  <p:stCondLst>
                                    <p:cond delay="0"/>
                                  </p:stCondLst>
                                  <p:childTnLst>
                                    <p:set>
                                      <p:cBhvr>
                                        <p:cTn id="23" dur="1" fill="hold">
                                          <p:stCondLst>
                                            <p:cond delay="0"/>
                                          </p:stCondLst>
                                        </p:cTn>
                                        <p:tgtEl>
                                          <p:spTgt spid="48"/>
                                        </p:tgtEl>
                                        <p:attrNameLst>
                                          <p:attrName>style.visibility</p:attrName>
                                        </p:attrNameLst>
                                      </p:cBhvr>
                                      <p:to>
                                        <p:strVal val="visible"/>
                                      </p:to>
                                    </p:set>
                                    <p:anim calcmode="lin" valueType="num">
                                      <p:cBhvr>
                                        <p:cTn id="24" dur="500"/>
                                        <p:tgtEl>
                                          <p:spTgt spid="48"/>
                                        </p:tgtEl>
                                        <p:attrNameLst>
                                          <p:attrName>ppt_y</p:attrName>
                                        </p:attrNameLst>
                                      </p:cBhvr>
                                      <p:tavLst>
                                        <p:tav tm="0">
                                          <p:val>
                                            <p:strVal val="#ppt_y-#ppt_h*1.125000"/>
                                          </p:val>
                                        </p:tav>
                                        <p:tav tm="100000">
                                          <p:val>
                                            <p:strVal val="#ppt_y"/>
                                          </p:val>
                                        </p:tav>
                                      </p:tavLst>
                                    </p:anim>
                                    <p:animEffect transition="in" filter="wipe(down)">
                                      <p:cBhvr>
                                        <p:cTn id="25" dur="500"/>
                                        <p:tgtEl>
                                          <p:spTgt spid="48"/>
                                        </p:tgtEl>
                                      </p:cBhvr>
                                    </p:animEffect>
                                  </p:childTnLst>
                                </p:cTn>
                              </p:par>
                              <p:par>
                                <p:cTn id="26" presetID="12" presetClass="entr" presetSubtype="1"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 calcmode="lin" valueType="num">
                                      <p:cBhvr>
                                        <p:cTn id="28" dur="500"/>
                                        <p:tgtEl>
                                          <p:spTgt spid="19"/>
                                        </p:tgtEl>
                                        <p:attrNameLst>
                                          <p:attrName>ppt_y</p:attrName>
                                        </p:attrNameLst>
                                      </p:cBhvr>
                                      <p:tavLst>
                                        <p:tav tm="0">
                                          <p:val>
                                            <p:strVal val="#ppt_y-#ppt_h*1.125000"/>
                                          </p:val>
                                        </p:tav>
                                        <p:tav tm="100000">
                                          <p:val>
                                            <p:strVal val="#ppt_y"/>
                                          </p:val>
                                        </p:tav>
                                      </p:tavLst>
                                    </p:anim>
                                    <p:animEffect transition="in" filter="wipe(down)">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61" grpId="0" animBg="1"/>
      <p:bldP spid="64" grpId="0"/>
      <p:bldP spid="19" grpId="0"/>
    </p:bldLst>
  </p:timing>
  <p:extLst mod="1">
    <p:ext uri="{E180D4A7-C9FB-4DFB-919C-405C955672EB}">
      <p14:showEvtLst xmlns:p14="http://schemas.microsoft.com/office/powerpoint/2010/main">
        <p14:playEvt time="1316" objId="69"/>
        <p14:stopEvt time="2082" objId="69"/>
      </p14:showEvtLst>
    </p:ext>
  </p:extLs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 name="TextBox 24"/>
          <p:cNvSpPr txBox="1">
            <a:spLocks noChangeArrowheads="1"/>
          </p:cNvSpPr>
          <p:nvPr/>
        </p:nvSpPr>
        <p:spPr bwMode="auto">
          <a:xfrm>
            <a:off x="177904" y="2664168"/>
            <a:ext cx="2016168" cy="433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898" tIns="31949" rIns="63898" bIns="31949">
            <a:spAutoFit/>
          </a:bodyPr>
          <a:lstStyle/>
          <a:p>
            <a:pPr algn="r" eaLnBrk="1" hangingPunct="1"/>
            <a:r>
              <a:rPr lang="zh-TW" altLang="en-US" sz="1200" dirty="0">
                <a:solidFill>
                  <a:schemeClr val="bg1">
                    <a:lumMod val="85000"/>
                  </a:schemeClr>
                </a:solidFill>
                <a:ea typeface="微软雅黑" pitchFamily="34" charset="-122"/>
              </a:rPr>
              <a:t>建立隨機濾</a:t>
            </a:r>
            <a:r>
              <a:rPr lang="zh-TW" altLang="en-US" sz="1200" dirty="0" smtClean="0">
                <a:solidFill>
                  <a:schemeClr val="bg1">
                    <a:lumMod val="85000"/>
                  </a:schemeClr>
                </a:solidFill>
                <a:ea typeface="微软雅黑" pitchFamily="34" charset="-122"/>
              </a:rPr>
              <a:t>鏡並套用在影像上以達到強化線條之目的</a:t>
            </a:r>
            <a:endParaRPr lang="zh-CN" altLang="en-US" sz="1200" dirty="0">
              <a:solidFill>
                <a:schemeClr val="bg1">
                  <a:lumMod val="85000"/>
                </a:schemeClr>
              </a:solidFill>
              <a:ea typeface="微软雅黑" pitchFamily="34" charset="-122"/>
            </a:endParaRPr>
          </a:p>
        </p:txBody>
      </p:sp>
      <p:sp>
        <p:nvSpPr>
          <p:cNvPr id="59" name="平行四边形 5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平行四边形 5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平行四边形 6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平行四边形 6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4" name="TextBox 10"/>
          <p:cNvSpPr txBox="1"/>
          <p:nvPr/>
        </p:nvSpPr>
        <p:spPr>
          <a:xfrm>
            <a:off x="324214" y="71952"/>
            <a:ext cx="1723549"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建立神經網路模型</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65" name="Group 7"/>
          <p:cNvGrpSpPr>
            <a:grpSpLocks/>
          </p:cNvGrpSpPr>
          <p:nvPr/>
        </p:nvGrpSpPr>
        <p:grpSpPr bwMode="auto">
          <a:xfrm>
            <a:off x="180202" y="181952"/>
            <a:ext cx="216018" cy="113981"/>
            <a:chOff x="0" y="0"/>
            <a:chExt cx="1041399" cy="549275"/>
          </a:xfrm>
          <a:solidFill>
            <a:srgbClr val="133E73"/>
          </a:solidFill>
        </p:grpSpPr>
        <p:sp>
          <p:nvSpPr>
            <p:cNvPr id="66"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7"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8"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9" name="TextBox 24"/>
          <p:cNvSpPr txBox="1">
            <a:spLocks noChangeArrowheads="1"/>
          </p:cNvSpPr>
          <p:nvPr/>
        </p:nvSpPr>
        <p:spPr bwMode="auto">
          <a:xfrm>
            <a:off x="3564484" y="869694"/>
            <a:ext cx="2304192" cy="310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898" tIns="31949" rIns="63898" bIns="31949">
            <a:spAutoFit/>
          </a:bodyPr>
          <a:lstStyle/>
          <a:p>
            <a:pPr algn="r" eaLnBrk="1" hangingPunct="1"/>
            <a:r>
              <a:rPr lang="zh-TW" altLang="en-US" sz="1600" dirty="0" smtClean="0">
                <a:solidFill>
                  <a:schemeClr val="bg1">
                    <a:lumMod val="85000"/>
                  </a:schemeClr>
                </a:solidFill>
                <a:ea typeface="微软雅黑" pitchFamily="34" charset="-122"/>
              </a:rPr>
              <a:t>建立隨機濾鏡</a:t>
            </a:r>
            <a:endParaRPr lang="zh-CN" altLang="en-US" sz="1600" dirty="0">
              <a:solidFill>
                <a:schemeClr val="bg1">
                  <a:lumMod val="85000"/>
                </a:schemeClr>
              </a:solidFill>
              <a:ea typeface="微软雅黑" pitchFamily="34" charset="-122"/>
            </a:endParaRPr>
          </a:p>
        </p:txBody>
      </p:sp>
      <p:pic>
        <p:nvPicPr>
          <p:cNvPr id="2" name="圖片 1"/>
          <p:cNvPicPr>
            <a:picLocks noChangeAspect="1"/>
          </p:cNvPicPr>
          <p:nvPr/>
        </p:nvPicPr>
        <p:blipFill rotWithShape="1">
          <a:blip r:embed="rId3"/>
          <a:srcRect l="20401" t="32278" r="19601" b="8648"/>
          <a:stretch/>
        </p:blipFill>
        <p:spPr>
          <a:xfrm>
            <a:off x="2412388" y="1495946"/>
            <a:ext cx="5400450" cy="2880240"/>
          </a:xfrm>
          <a:prstGeom prst="rect">
            <a:avLst/>
          </a:prstGeom>
        </p:spPr>
      </p:pic>
    </p:spTree>
    <p:extLst>
      <p:ext uri="{BB962C8B-B14F-4D97-AF65-F5344CB8AC3E}">
        <p14:creationId xmlns:p14="http://schemas.microsoft.com/office/powerpoint/2010/main" val="423135122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0-#ppt_w/2"/>
                                          </p:val>
                                        </p:tav>
                                        <p:tav tm="100000">
                                          <p:val>
                                            <p:strVal val="#ppt_x"/>
                                          </p:val>
                                        </p:tav>
                                      </p:tavLst>
                                    </p:anim>
                                    <p:anim calcmode="lin" valueType="num">
                                      <p:cBhvr additive="base">
                                        <p:cTn id="8" dur="500" fill="hold"/>
                                        <p:tgtEl>
                                          <p:spTgt spid="6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64"/>
                                        </p:tgtEl>
                                        <p:attrNameLst>
                                          <p:attrName>style.visibility</p:attrName>
                                        </p:attrNameLst>
                                      </p:cBhvr>
                                      <p:to>
                                        <p:strVal val="visible"/>
                                      </p:to>
                                    </p:set>
                                    <p:anim calcmode="lin" valueType="num">
                                      <p:cBhvr>
                                        <p:cTn id="12"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64"/>
                                        </p:tgtEl>
                                        <p:attrNameLst>
                                          <p:attrName>ppt_y</p:attrName>
                                        </p:attrNameLst>
                                      </p:cBhvr>
                                      <p:tavLst>
                                        <p:tav tm="0">
                                          <p:val>
                                            <p:strVal val="#ppt_y"/>
                                          </p:val>
                                        </p:tav>
                                        <p:tav tm="100000">
                                          <p:val>
                                            <p:strVal val="#ppt_y"/>
                                          </p:val>
                                        </p:tav>
                                      </p:tavLst>
                                    </p:anim>
                                    <p:anim calcmode="lin" valueType="num">
                                      <p:cBhvr>
                                        <p:cTn id="14"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64"/>
                                        </p:tgtEl>
                                      </p:cBhvr>
                                    </p:animEffect>
                                  </p:childTnLst>
                                </p:cTn>
                              </p:par>
                            </p:childTnLst>
                          </p:cTn>
                        </p:par>
                        <p:par>
                          <p:cTn id="17" fill="hold">
                            <p:stCondLst>
                              <p:cond delay="1350"/>
                            </p:stCondLst>
                            <p:childTnLst>
                              <p:par>
                                <p:cTn id="18" presetID="1" presetClass="emph" presetSubtype="2" fill="hold" grpId="0" nodeType="afterEffect">
                                  <p:stCondLst>
                                    <p:cond delay="0"/>
                                  </p:stCondLst>
                                  <p:childTnLst>
                                    <p:animClr clrSpc="rgb" dir="cw">
                                      <p:cBhvr>
                                        <p:cTn id="19" dur="300" fill="hold"/>
                                        <p:tgtEl>
                                          <p:spTgt spid="61"/>
                                        </p:tgtEl>
                                        <p:attrNameLst>
                                          <p:attrName>fillcolor</p:attrName>
                                        </p:attrNameLst>
                                      </p:cBhvr>
                                      <p:to>
                                        <a:srgbClr val="00AEEF"/>
                                      </p:to>
                                    </p:animClr>
                                    <p:set>
                                      <p:cBhvr>
                                        <p:cTn id="20" dur="300" fill="hold"/>
                                        <p:tgtEl>
                                          <p:spTgt spid="61"/>
                                        </p:tgtEl>
                                        <p:attrNameLst>
                                          <p:attrName>fill.type</p:attrName>
                                        </p:attrNameLst>
                                      </p:cBhvr>
                                      <p:to>
                                        <p:strVal val="solid"/>
                                      </p:to>
                                    </p:set>
                                    <p:set>
                                      <p:cBhvr>
                                        <p:cTn id="21" dur="300" fill="hold"/>
                                        <p:tgtEl>
                                          <p:spTgt spid="61"/>
                                        </p:tgtEl>
                                        <p:attrNameLst>
                                          <p:attrName>fill.on</p:attrName>
                                        </p:attrNameLst>
                                      </p:cBhvr>
                                      <p:to>
                                        <p:strVal val="true"/>
                                      </p:to>
                                    </p:set>
                                  </p:childTnLst>
                                </p:cTn>
                              </p:par>
                              <p:par>
                                <p:cTn id="22" presetID="12" presetClass="entr" presetSubtype="1" fill="hold" grpId="0" nodeType="withEffect">
                                  <p:stCondLst>
                                    <p:cond delay="0"/>
                                  </p:stCondLst>
                                  <p:childTnLst>
                                    <p:set>
                                      <p:cBhvr>
                                        <p:cTn id="23" dur="1" fill="hold">
                                          <p:stCondLst>
                                            <p:cond delay="0"/>
                                          </p:stCondLst>
                                        </p:cTn>
                                        <p:tgtEl>
                                          <p:spTgt spid="48"/>
                                        </p:tgtEl>
                                        <p:attrNameLst>
                                          <p:attrName>style.visibility</p:attrName>
                                        </p:attrNameLst>
                                      </p:cBhvr>
                                      <p:to>
                                        <p:strVal val="visible"/>
                                      </p:to>
                                    </p:set>
                                    <p:anim calcmode="lin" valueType="num">
                                      <p:cBhvr>
                                        <p:cTn id="24" dur="500"/>
                                        <p:tgtEl>
                                          <p:spTgt spid="48"/>
                                        </p:tgtEl>
                                        <p:attrNameLst>
                                          <p:attrName>ppt_y</p:attrName>
                                        </p:attrNameLst>
                                      </p:cBhvr>
                                      <p:tavLst>
                                        <p:tav tm="0">
                                          <p:val>
                                            <p:strVal val="#ppt_y-#ppt_h*1.125000"/>
                                          </p:val>
                                        </p:tav>
                                        <p:tav tm="100000">
                                          <p:val>
                                            <p:strVal val="#ppt_y"/>
                                          </p:val>
                                        </p:tav>
                                      </p:tavLst>
                                    </p:anim>
                                    <p:animEffect transition="in" filter="wipe(down)">
                                      <p:cBhvr>
                                        <p:cTn id="25" dur="500"/>
                                        <p:tgtEl>
                                          <p:spTgt spid="48"/>
                                        </p:tgtEl>
                                      </p:cBhvr>
                                    </p:animEffect>
                                  </p:childTnLst>
                                </p:cTn>
                              </p:par>
                              <p:par>
                                <p:cTn id="26" presetID="12" presetClass="entr" presetSubtype="1"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 calcmode="lin" valueType="num">
                                      <p:cBhvr>
                                        <p:cTn id="28" dur="500"/>
                                        <p:tgtEl>
                                          <p:spTgt spid="19"/>
                                        </p:tgtEl>
                                        <p:attrNameLst>
                                          <p:attrName>ppt_y</p:attrName>
                                        </p:attrNameLst>
                                      </p:cBhvr>
                                      <p:tavLst>
                                        <p:tav tm="0">
                                          <p:val>
                                            <p:strVal val="#ppt_y-#ppt_h*1.125000"/>
                                          </p:val>
                                        </p:tav>
                                        <p:tav tm="100000">
                                          <p:val>
                                            <p:strVal val="#ppt_y"/>
                                          </p:val>
                                        </p:tav>
                                      </p:tavLst>
                                    </p:anim>
                                    <p:animEffect transition="in" filter="wipe(down)">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61" grpId="0" animBg="1"/>
      <p:bldP spid="64" grpId="0"/>
      <p:bldP spid="19" grpId="0"/>
    </p:bldLst>
  </p:timing>
  <p:extLst mod="1">
    <p:ext uri="{E180D4A7-C9FB-4DFB-919C-405C955672EB}">
      <p14:showEvtLst xmlns:p14="http://schemas.microsoft.com/office/powerpoint/2010/main">
        <p14:playEvt time="1316" objId="69"/>
        <p14:stopEvt time="2082" objId="69"/>
      </p14:showEvtLst>
    </p:ext>
  </p:extLs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9"/>
          <p:cNvSpPr txBox="1"/>
          <p:nvPr/>
        </p:nvSpPr>
        <p:spPr>
          <a:xfrm>
            <a:off x="3708496" y="648000"/>
            <a:ext cx="2634054" cy="769441"/>
          </a:xfrm>
          <a:prstGeom prst="rect">
            <a:avLst/>
          </a:prstGeom>
          <a:noFill/>
        </p:spPr>
        <p:txBody>
          <a:bodyPr wrap="none" rtlCol="0">
            <a:spAutoFit/>
          </a:bodyPr>
          <a:lstStyle/>
          <a:p>
            <a:r>
              <a:rPr lang="zh-TW" altLang="en-US" sz="4400" spc="300" dirty="0" smtClean="0">
                <a:solidFill>
                  <a:srgbClr val="0070C0"/>
                </a:solidFill>
                <a:latin typeface="黑体" panose="02010600030101010101" pitchFamily="2" charset="-122"/>
                <a:ea typeface="黑体" panose="02010600030101010101" pitchFamily="2" charset="-122"/>
              </a:rPr>
              <a:t>目錄</a:t>
            </a:r>
            <a:r>
              <a:rPr lang="en-US" altLang="zh-CN" sz="2000" spc="300" dirty="0" smtClean="0">
                <a:solidFill>
                  <a:srgbClr val="0070C0"/>
                </a:solidFill>
                <a:latin typeface="黑体" panose="02010600030101010101" pitchFamily="2" charset="-122"/>
                <a:ea typeface="黑体" panose="02010600030101010101" pitchFamily="2" charset="-122"/>
              </a:rPr>
              <a:t>Catalog</a:t>
            </a:r>
            <a:endParaRPr lang="zh-CN" altLang="en-US" sz="4400" spc="300" dirty="0">
              <a:solidFill>
                <a:srgbClr val="0070C0"/>
              </a:solidFill>
              <a:latin typeface="黑体" panose="02010600030101010101" pitchFamily="2" charset="-122"/>
              <a:ea typeface="黑体" panose="02010600030101010101" pitchFamily="2" charset="-122"/>
            </a:endParaRPr>
          </a:p>
        </p:txBody>
      </p:sp>
      <p:sp>
        <p:nvSpPr>
          <p:cNvPr id="3" name="椭圆 2"/>
          <p:cNvSpPr/>
          <p:nvPr/>
        </p:nvSpPr>
        <p:spPr>
          <a:xfrm>
            <a:off x="1980276" y="1872102"/>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t>1</a:t>
            </a:r>
            <a:endParaRPr lang="zh-CN" altLang="en-US" sz="4400" dirty="0"/>
          </a:p>
        </p:txBody>
      </p:sp>
      <p:sp>
        <p:nvSpPr>
          <p:cNvPr id="4" name="TextBox 10"/>
          <p:cNvSpPr txBox="1"/>
          <p:nvPr/>
        </p:nvSpPr>
        <p:spPr>
          <a:xfrm>
            <a:off x="2412330" y="1800096"/>
            <a:ext cx="877163" cy="461665"/>
          </a:xfrm>
          <a:prstGeom prst="rect">
            <a:avLst/>
          </a:prstGeom>
          <a:noFill/>
        </p:spPr>
        <p:txBody>
          <a:bodyPr wrap="none" rtlCol="0">
            <a:spAutoFit/>
          </a:bodyPr>
          <a:lstStyle/>
          <a:p>
            <a:r>
              <a:rPr lang="zh-TW" altLang="en-US" sz="2400" spc="300" dirty="0" smtClean="0">
                <a:solidFill>
                  <a:srgbClr val="0070C0"/>
                </a:solidFill>
                <a:latin typeface="黑体" panose="02010600030101010101" pitchFamily="2" charset="-122"/>
                <a:ea typeface="黑体" panose="02010600030101010101" pitchFamily="2" charset="-122"/>
              </a:rPr>
              <a:t>前言</a:t>
            </a:r>
            <a:endParaRPr lang="zh-CN" altLang="en-US" sz="2400" spc="300" dirty="0">
              <a:solidFill>
                <a:srgbClr val="0070C0"/>
              </a:solidFill>
              <a:latin typeface="黑体" panose="02010600030101010101" pitchFamily="2" charset="-122"/>
              <a:ea typeface="黑体" panose="02010600030101010101" pitchFamily="2" charset="-122"/>
            </a:endParaRPr>
          </a:p>
        </p:txBody>
      </p:sp>
      <p:sp>
        <p:nvSpPr>
          <p:cNvPr id="5" name="TextBox 11"/>
          <p:cNvSpPr txBox="1"/>
          <p:nvPr/>
        </p:nvSpPr>
        <p:spPr>
          <a:xfrm>
            <a:off x="2422749" y="2150249"/>
            <a:ext cx="2553904" cy="230832"/>
          </a:xfrm>
          <a:prstGeom prst="rect">
            <a:avLst/>
          </a:prstGeom>
          <a:noFill/>
        </p:spPr>
        <p:txBody>
          <a:bodyPr wrap="none" rtlCol="0">
            <a:spAutoFit/>
          </a:bodyPr>
          <a:lstStyle/>
          <a:p>
            <a:r>
              <a:rPr lang="zh-TW" altLang="en-US" sz="900" spc="300" dirty="0" smtClean="0">
                <a:solidFill>
                  <a:schemeClr val="bg1"/>
                </a:solidFill>
                <a:latin typeface="汉仪细等线" panose="01010104010101010101" pitchFamily="2" charset="-122"/>
                <a:ea typeface="汉仪细等线" panose="01010104010101010101" pitchFamily="2" charset="-122"/>
              </a:rPr>
              <a:t>深度學習是什麼</a:t>
            </a:r>
            <a:r>
              <a:rPr lang="en-US" altLang="zh-TW" sz="900" spc="300" dirty="0" smtClean="0">
                <a:solidFill>
                  <a:schemeClr val="bg1"/>
                </a:solidFill>
                <a:latin typeface="汉仪细等线" panose="01010104010101010101" pitchFamily="2" charset="-122"/>
                <a:ea typeface="汉仪细等线" panose="01010104010101010101" pitchFamily="2" charset="-122"/>
              </a:rPr>
              <a:t>?</a:t>
            </a:r>
            <a:r>
              <a:rPr lang="zh-TW" altLang="en-US" sz="900" spc="300" dirty="0" smtClean="0">
                <a:solidFill>
                  <a:schemeClr val="bg1"/>
                </a:solidFill>
                <a:latin typeface="汉仪细等线" panose="01010104010101010101" pitchFamily="2" charset="-122"/>
                <a:ea typeface="汉仪细等线" panose="01010104010101010101" pitchFamily="2" charset="-122"/>
              </a:rPr>
              <a:t>跟我們有關係嗎</a:t>
            </a:r>
            <a:r>
              <a:rPr lang="en-US" altLang="zh-TW" sz="900" spc="300" dirty="0" smtClean="0">
                <a:solidFill>
                  <a:schemeClr val="bg1"/>
                </a:solidFill>
                <a:latin typeface="汉仪细等线" panose="01010104010101010101" pitchFamily="2" charset="-122"/>
                <a:ea typeface="汉仪细等线" panose="01010104010101010101" pitchFamily="2" charset="-122"/>
              </a:rPr>
              <a:t>?</a:t>
            </a:r>
            <a:endParaRPr lang="zh-CN" altLang="en-US" sz="900" spc="300" dirty="0">
              <a:solidFill>
                <a:schemeClr val="bg1"/>
              </a:solidFill>
              <a:latin typeface="汉仪细等线" panose="01010104010101010101" pitchFamily="2" charset="-122"/>
              <a:ea typeface="汉仪细等线" panose="01010104010101010101" pitchFamily="2" charset="-122"/>
            </a:endParaRPr>
          </a:p>
        </p:txBody>
      </p:sp>
      <p:sp>
        <p:nvSpPr>
          <p:cNvPr id="6" name="椭圆 5"/>
          <p:cNvSpPr/>
          <p:nvPr/>
        </p:nvSpPr>
        <p:spPr>
          <a:xfrm>
            <a:off x="5148628" y="1872102"/>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t>2</a:t>
            </a:r>
            <a:endParaRPr lang="zh-CN" altLang="en-US" sz="4400" dirty="0"/>
          </a:p>
        </p:txBody>
      </p:sp>
      <p:sp>
        <p:nvSpPr>
          <p:cNvPr id="7" name="TextBox 13"/>
          <p:cNvSpPr txBox="1"/>
          <p:nvPr/>
        </p:nvSpPr>
        <p:spPr>
          <a:xfrm>
            <a:off x="5580682" y="1800096"/>
            <a:ext cx="2262158" cy="461665"/>
          </a:xfrm>
          <a:prstGeom prst="rect">
            <a:avLst/>
          </a:prstGeom>
          <a:noFill/>
        </p:spPr>
        <p:txBody>
          <a:bodyPr wrap="none" rtlCol="0">
            <a:spAutoFit/>
          </a:bodyPr>
          <a:lstStyle/>
          <a:p>
            <a:r>
              <a:rPr lang="zh-TW" altLang="en-US" sz="2400" spc="300" dirty="0" smtClean="0">
                <a:solidFill>
                  <a:srgbClr val="0070C0"/>
                </a:solidFill>
                <a:latin typeface="黑体" panose="02010600030101010101" pitchFamily="2" charset="-122"/>
                <a:ea typeface="黑体" panose="02010600030101010101" pitchFamily="2" charset="-122"/>
              </a:rPr>
              <a:t>深度學習架構</a:t>
            </a:r>
            <a:endParaRPr lang="zh-CN" altLang="en-US" sz="2400" spc="300" dirty="0">
              <a:solidFill>
                <a:srgbClr val="0070C0"/>
              </a:solidFill>
              <a:latin typeface="黑体" panose="02010600030101010101" pitchFamily="2" charset="-122"/>
              <a:ea typeface="黑体" panose="02010600030101010101" pitchFamily="2" charset="-122"/>
            </a:endParaRPr>
          </a:p>
        </p:txBody>
      </p:sp>
      <p:sp>
        <p:nvSpPr>
          <p:cNvPr id="8" name="TextBox 14"/>
          <p:cNvSpPr txBox="1"/>
          <p:nvPr/>
        </p:nvSpPr>
        <p:spPr>
          <a:xfrm>
            <a:off x="5591101" y="2150249"/>
            <a:ext cx="2675732" cy="230832"/>
          </a:xfrm>
          <a:prstGeom prst="rect">
            <a:avLst/>
          </a:prstGeom>
          <a:noFill/>
        </p:spPr>
        <p:txBody>
          <a:bodyPr wrap="none" rtlCol="0">
            <a:spAutoFit/>
          </a:bodyPr>
          <a:lstStyle/>
          <a:p>
            <a:r>
              <a:rPr lang="zh-TW" altLang="en-US" sz="900" spc="300" dirty="0" smtClean="0">
                <a:solidFill>
                  <a:schemeClr val="bg1"/>
                </a:solidFill>
                <a:latin typeface="汉仪细等线" panose="01010104010101010101" pitchFamily="2" charset="-122"/>
                <a:ea typeface="汉仪细等线" panose="01010104010101010101" pitchFamily="2" charset="-122"/>
              </a:rPr>
              <a:t>為何選擇使用</a:t>
            </a:r>
            <a:r>
              <a:rPr lang="en-US" altLang="zh-TW" sz="900" spc="300" dirty="0" smtClean="0">
                <a:solidFill>
                  <a:schemeClr val="bg1"/>
                </a:solidFill>
                <a:latin typeface="汉仪细等线" panose="01010104010101010101" pitchFamily="2" charset="-122"/>
                <a:ea typeface="汉仪细等线" panose="01010104010101010101" pitchFamily="2" charset="-122"/>
              </a:rPr>
              <a:t>CNN(</a:t>
            </a:r>
            <a:r>
              <a:rPr lang="zh-TW" altLang="en-US" sz="900" spc="300" dirty="0" smtClean="0">
                <a:solidFill>
                  <a:schemeClr val="bg1"/>
                </a:solidFill>
                <a:latin typeface="汉仪细等线" panose="01010104010101010101" pitchFamily="2" charset="-122"/>
                <a:ea typeface="汉仪细等线" panose="01010104010101010101" pitchFamily="2" charset="-122"/>
              </a:rPr>
              <a:t>卷積神經網路</a:t>
            </a:r>
            <a:r>
              <a:rPr lang="en-US" altLang="zh-TW" sz="900" spc="300" dirty="0" smtClean="0">
                <a:solidFill>
                  <a:schemeClr val="bg1"/>
                </a:solidFill>
                <a:latin typeface="汉仪细等线" panose="01010104010101010101" pitchFamily="2" charset="-122"/>
                <a:ea typeface="汉仪细等线" panose="01010104010101010101" pitchFamily="2" charset="-122"/>
              </a:rPr>
              <a:t>)?</a:t>
            </a:r>
            <a:endParaRPr lang="zh-CN" altLang="en-US" sz="900" spc="300" dirty="0">
              <a:solidFill>
                <a:schemeClr val="bg1"/>
              </a:solidFill>
              <a:latin typeface="汉仪细等线" panose="01010104010101010101" pitchFamily="2" charset="-122"/>
              <a:ea typeface="汉仪细等线" panose="01010104010101010101" pitchFamily="2" charset="-122"/>
            </a:endParaRPr>
          </a:p>
        </p:txBody>
      </p:sp>
      <p:sp>
        <p:nvSpPr>
          <p:cNvPr id="9" name="椭圆 8"/>
          <p:cNvSpPr/>
          <p:nvPr/>
        </p:nvSpPr>
        <p:spPr>
          <a:xfrm>
            <a:off x="1980276" y="2880186"/>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t>3</a:t>
            </a:r>
            <a:endParaRPr lang="zh-CN" altLang="en-US" sz="4400" dirty="0"/>
          </a:p>
        </p:txBody>
      </p:sp>
      <p:sp>
        <p:nvSpPr>
          <p:cNvPr id="10" name="TextBox 16"/>
          <p:cNvSpPr txBox="1"/>
          <p:nvPr/>
        </p:nvSpPr>
        <p:spPr>
          <a:xfrm>
            <a:off x="2412330" y="2808180"/>
            <a:ext cx="1915909" cy="461665"/>
          </a:xfrm>
          <a:prstGeom prst="rect">
            <a:avLst/>
          </a:prstGeom>
          <a:noFill/>
        </p:spPr>
        <p:txBody>
          <a:bodyPr wrap="none" rtlCol="0">
            <a:spAutoFit/>
          </a:bodyPr>
          <a:lstStyle/>
          <a:p>
            <a:r>
              <a:rPr lang="zh-TW" altLang="en-US" sz="2400" spc="300" dirty="0">
                <a:solidFill>
                  <a:srgbClr val="0070C0"/>
                </a:solidFill>
                <a:latin typeface="黑体" panose="02010600030101010101" pitchFamily="2" charset="-122"/>
                <a:ea typeface="黑体" panose="02010600030101010101" pitchFamily="2" charset="-122"/>
              </a:rPr>
              <a:t>視網膜圖像</a:t>
            </a:r>
            <a:endParaRPr lang="zh-CN" altLang="en-US" sz="2400" spc="300" dirty="0">
              <a:solidFill>
                <a:srgbClr val="0070C0"/>
              </a:solidFill>
              <a:latin typeface="黑体" panose="02010600030101010101" pitchFamily="2" charset="-122"/>
              <a:ea typeface="黑体" panose="02010600030101010101" pitchFamily="2" charset="-122"/>
            </a:endParaRPr>
          </a:p>
        </p:txBody>
      </p:sp>
      <p:sp>
        <p:nvSpPr>
          <p:cNvPr id="11" name="TextBox 17"/>
          <p:cNvSpPr txBox="1"/>
          <p:nvPr/>
        </p:nvSpPr>
        <p:spPr>
          <a:xfrm>
            <a:off x="2422749" y="3158333"/>
            <a:ext cx="1877437" cy="230832"/>
          </a:xfrm>
          <a:prstGeom prst="rect">
            <a:avLst/>
          </a:prstGeom>
          <a:noFill/>
        </p:spPr>
        <p:txBody>
          <a:bodyPr wrap="none" rtlCol="0">
            <a:spAutoFit/>
          </a:bodyPr>
          <a:lstStyle/>
          <a:p>
            <a:r>
              <a:rPr lang="zh-TW" altLang="en-US" sz="900" spc="300" dirty="0" smtClean="0">
                <a:solidFill>
                  <a:schemeClr val="bg1"/>
                </a:solidFill>
                <a:latin typeface="汉仪细等线" panose="01010104010101010101" pitchFamily="2" charset="-122"/>
                <a:ea typeface="汉仪细等线" panose="01010104010101010101" pitchFamily="2" charset="-122"/>
              </a:rPr>
              <a:t>糖尿病性視網膜病變分類</a:t>
            </a:r>
            <a:endParaRPr lang="zh-CN" altLang="en-US" sz="900" spc="300" dirty="0">
              <a:solidFill>
                <a:schemeClr val="bg1"/>
              </a:solidFill>
              <a:latin typeface="汉仪细等线" panose="01010104010101010101" pitchFamily="2" charset="-122"/>
              <a:ea typeface="汉仪细等线" panose="01010104010101010101" pitchFamily="2" charset="-122"/>
            </a:endParaRPr>
          </a:p>
        </p:txBody>
      </p:sp>
      <p:sp>
        <p:nvSpPr>
          <p:cNvPr id="12" name="椭圆 11"/>
          <p:cNvSpPr/>
          <p:nvPr/>
        </p:nvSpPr>
        <p:spPr>
          <a:xfrm>
            <a:off x="5148628" y="2880186"/>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t>4</a:t>
            </a:r>
            <a:endParaRPr lang="zh-CN" altLang="en-US" sz="4400" dirty="0"/>
          </a:p>
        </p:txBody>
      </p:sp>
      <p:sp>
        <p:nvSpPr>
          <p:cNvPr id="13" name="TextBox 19"/>
          <p:cNvSpPr txBox="1"/>
          <p:nvPr/>
        </p:nvSpPr>
        <p:spPr>
          <a:xfrm>
            <a:off x="5580682" y="2808180"/>
            <a:ext cx="2954655" cy="461665"/>
          </a:xfrm>
          <a:prstGeom prst="rect">
            <a:avLst/>
          </a:prstGeom>
          <a:noFill/>
        </p:spPr>
        <p:txBody>
          <a:bodyPr wrap="none" rtlCol="0">
            <a:spAutoFit/>
          </a:bodyPr>
          <a:lstStyle/>
          <a:p>
            <a:r>
              <a:rPr lang="zh-TW" altLang="en-US" sz="2400" spc="300" dirty="0" smtClean="0">
                <a:solidFill>
                  <a:srgbClr val="0070C0"/>
                </a:solidFill>
                <a:latin typeface="黑体" panose="02010600030101010101" pitchFamily="2" charset="-122"/>
                <a:ea typeface="黑体" panose="02010600030101010101" pitchFamily="2" charset="-122"/>
              </a:rPr>
              <a:t>建立神經網路模型</a:t>
            </a:r>
            <a:endParaRPr lang="zh-CN" altLang="en-US" sz="2400" spc="300" dirty="0">
              <a:solidFill>
                <a:srgbClr val="0070C0"/>
              </a:solidFill>
              <a:latin typeface="黑体" panose="02010600030101010101" pitchFamily="2" charset="-122"/>
              <a:ea typeface="黑体" panose="02010600030101010101" pitchFamily="2" charset="-122"/>
            </a:endParaRPr>
          </a:p>
        </p:txBody>
      </p:sp>
      <p:sp>
        <p:nvSpPr>
          <p:cNvPr id="14" name="TextBox 20"/>
          <p:cNvSpPr txBox="1"/>
          <p:nvPr/>
        </p:nvSpPr>
        <p:spPr>
          <a:xfrm>
            <a:off x="5591101" y="3158333"/>
            <a:ext cx="2872902" cy="369332"/>
          </a:xfrm>
          <a:prstGeom prst="rect">
            <a:avLst/>
          </a:prstGeom>
          <a:noFill/>
        </p:spPr>
        <p:txBody>
          <a:bodyPr wrap="none" rtlCol="0">
            <a:spAutoFit/>
          </a:bodyPr>
          <a:lstStyle/>
          <a:p>
            <a:r>
              <a:rPr lang="zh-TW" altLang="en-US" sz="900" spc="300" dirty="0" smtClean="0">
                <a:solidFill>
                  <a:schemeClr val="bg1"/>
                </a:solidFill>
                <a:latin typeface="汉仪细等线" panose="01010104010101010101" pitchFamily="2" charset="-122"/>
                <a:ea typeface="汉仪细等线" panose="01010104010101010101" pitchFamily="2" charset="-122"/>
              </a:rPr>
              <a:t>運用</a:t>
            </a:r>
            <a:r>
              <a:rPr lang="en-US" altLang="zh-TW" sz="900" spc="300" dirty="0" err="1" smtClean="0">
                <a:solidFill>
                  <a:schemeClr val="bg1"/>
                </a:solidFill>
                <a:latin typeface="汉仪细等线" panose="01010104010101010101" pitchFamily="2" charset="-122"/>
                <a:ea typeface="汉仪细等线" panose="01010104010101010101" pitchFamily="2" charset="-122"/>
              </a:rPr>
              <a:t>Keras</a:t>
            </a:r>
            <a:r>
              <a:rPr lang="zh-TW" altLang="en-US" sz="900" spc="300" dirty="0" smtClean="0">
                <a:solidFill>
                  <a:schemeClr val="bg1"/>
                </a:solidFill>
                <a:latin typeface="汉仪细等线" panose="01010104010101010101" pitchFamily="2" charset="-122"/>
                <a:ea typeface="汉仪细等线" panose="01010104010101010101" pitchFamily="2" charset="-122"/>
              </a:rPr>
              <a:t>和</a:t>
            </a:r>
            <a:r>
              <a:rPr lang="en-US" altLang="zh-TW" sz="900" spc="300" dirty="0" err="1" smtClean="0">
                <a:solidFill>
                  <a:schemeClr val="bg1"/>
                </a:solidFill>
                <a:latin typeface="汉仪细等线" panose="01010104010101010101" pitchFamily="2" charset="-122"/>
                <a:ea typeface="汉仪细等线" panose="01010104010101010101" pitchFamily="2" charset="-122"/>
              </a:rPr>
              <a:t>Tensorflow</a:t>
            </a:r>
            <a:r>
              <a:rPr lang="zh-TW" altLang="en-US" sz="900" spc="300" dirty="0" smtClean="0">
                <a:solidFill>
                  <a:schemeClr val="bg1"/>
                </a:solidFill>
                <a:latin typeface="汉仪细等线" panose="01010104010101010101" pitchFamily="2" charset="-122"/>
                <a:ea typeface="汉仪细等线" panose="01010104010101010101" pitchFamily="2" charset="-122"/>
              </a:rPr>
              <a:t>打造一個</a:t>
            </a:r>
            <a:endParaRPr lang="en-US" altLang="zh-TW" sz="900" spc="300" dirty="0" smtClean="0">
              <a:solidFill>
                <a:schemeClr val="bg1"/>
              </a:solidFill>
              <a:latin typeface="汉仪细等线" panose="01010104010101010101" pitchFamily="2" charset="-122"/>
              <a:ea typeface="汉仪细等线" panose="01010104010101010101" pitchFamily="2" charset="-122"/>
            </a:endParaRPr>
          </a:p>
          <a:p>
            <a:r>
              <a:rPr lang="zh-TW" altLang="en-US" sz="900" spc="300" dirty="0" smtClean="0">
                <a:solidFill>
                  <a:schemeClr val="bg1"/>
                </a:solidFill>
                <a:latin typeface="汉仪细等线" panose="01010104010101010101" pitchFamily="2" charset="-122"/>
                <a:ea typeface="汉仪细等线" panose="01010104010101010101" pitchFamily="2" charset="-122"/>
              </a:rPr>
              <a:t>神經網路</a:t>
            </a:r>
            <a:r>
              <a:rPr lang="zh-TW" altLang="en-US" sz="900" spc="300" dirty="0">
                <a:solidFill>
                  <a:schemeClr val="bg1"/>
                </a:solidFill>
                <a:latin typeface="汉仪细等线" panose="01010104010101010101" pitchFamily="2" charset="-122"/>
                <a:ea typeface="汉仪细等线" panose="01010104010101010101" pitchFamily="2" charset="-122"/>
              </a:rPr>
              <a:t>模型</a:t>
            </a:r>
            <a:endParaRPr lang="zh-CN" altLang="en-US" sz="900" spc="300" dirty="0">
              <a:solidFill>
                <a:schemeClr val="bg1"/>
              </a:solidFill>
              <a:latin typeface="汉仪细等线" panose="01010104010101010101" pitchFamily="2" charset="-122"/>
              <a:ea typeface="汉仪细等线" panose="01010104010101010101" pitchFamily="2" charset="-122"/>
            </a:endParaRPr>
          </a:p>
        </p:txBody>
      </p:sp>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4142049">
            <a:off x="-3710927" y="-3136785"/>
            <a:ext cx="7000252" cy="3866225"/>
          </a:xfrm>
          <a:prstGeom prst="rect">
            <a:avLst/>
          </a:prstGeom>
        </p:spPr>
      </p:pic>
      <p:pic>
        <p:nvPicPr>
          <p:cNvPr id="17" name="图片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4991" y="3696944"/>
            <a:ext cx="7000252" cy="3866225"/>
          </a:xfrm>
          <a:prstGeom prst="rect">
            <a:avLst/>
          </a:prstGeom>
        </p:spPr>
      </p:pic>
      <p:sp>
        <p:nvSpPr>
          <p:cNvPr id="18" name="椭圆 17"/>
          <p:cNvSpPr/>
          <p:nvPr/>
        </p:nvSpPr>
        <p:spPr>
          <a:xfrm>
            <a:off x="2052340" y="3816264"/>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t>5</a:t>
            </a:r>
            <a:endParaRPr lang="zh-CN" altLang="en-US" sz="4400" dirty="0"/>
          </a:p>
        </p:txBody>
      </p:sp>
      <p:sp>
        <p:nvSpPr>
          <p:cNvPr id="19" name="TextBox 19"/>
          <p:cNvSpPr txBox="1"/>
          <p:nvPr/>
        </p:nvSpPr>
        <p:spPr>
          <a:xfrm>
            <a:off x="2484394" y="3744258"/>
            <a:ext cx="1569660" cy="461665"/>
          </a:xfrm>
          <a:prstGeom prst="rect">
            <a:avLst/>
          </a:prstGeom>
          <a:noFill/>
        </p:spPr>
        <p:txBody>
          <a:bodyPr wrap="none" rtlCol="0">
            <a:spAutoFit/>
          </a:bodyPr>
          <a:lstStyle/>
          <a:p>
            <a:r>
              <a:rPr lang="zh-TW" altLang="en-US" sz="2400" spc="300" dirty="0" smtClean="0">
                <a:solidFill>
                  <a:srgbClr val="0070C0"/>
                </a:solidFill>
                <a:latin typeface="黑体" panose="02010600030101010101" pitchFamily="2" charset="-122"/>
                <a:ea typeface="黑体" panose="02010600030101010101" pitchFamily="2" charset="-122"/>
              </a:rPr>
              <a:t>評估</a:t>
            </a:r>
            <a:r>
              <a:rPr lang="zh-TW" altLang="en-US" sz="2400" spc="300" dirty="0">
                <a:solidFill>
                  <a:srgbClr val="0070C0"/>
                </a:solidFill>
                <a:latin typeface="黑体" panose="02010600030101010101" pitchFamily="2" charset="-122"/>
                <a:ea typeface="黑体" panose="02010600030101010101" pitchFamily="2" charset="-122"/>
              </a:rPr>
              <a:t>模型</a:t>
            </a:r>
            <a:endParaRPr lang="zh-CN" altLang="en-US" sz="2400" spc="300" dirty="0">
              <a:solidFill>
                <a:srgbClr val="0070C0"/>
              </a:solidFill>
              <a:latin typeface="黑体" panose="02010600030101010101" pitchFamily="2" charset="-122"/>
              <a:ea typeface="黑体" panose="02010600030101010101" pitchFamily="2" charset="-122"/>
            </a:endParaRPr>
          </a:p>
        </p:txBody>
      </p:sp>
      <p:sp>
        <p:nvSpPr>
          <p:cNvPr id="20" name="TextBox 20"/>
          <p:cNvSpPr txBox="1"/>
          <p:nvPr/>
        </p:nvSpPr>
        <p:spPr>
          <a:xfrm>
            <a:off x="2494813" y="4094411"/>
            <a:ext cx="2800767" cy="369332"/>
          </a:xfrm>
          <a:prstGeom prst="rect">
            <a:avLst/>
          </a:prstGeom>
          <a:noFill/>
        </p:spPr>
        <p:txBody>
          <a:bodyPr wrap="none" rtlCol="0">
            <a:spAutoFit/>
          </a:bodyPr>
          <a:lstStyle/>
          <a:p>
            <a:r>
              <a:rPr lang="zh-TW" altLang="en-US" sz="900" spc="300" dirty="0" smtClean="0">
                <a:solidFill>
                  <a:schemeClr val="bg1"/>
                </a:solidFill>
                <a:latin typeface="汉仪细等线" panose="01010104010101010101" pitchFamily="2" charset="-122"/>
                <a:ea typeface="汉仪细等线" panose="01010104010101010101" pitchFamily="2" charset="-122"/>
              </a:rPr>
              <a:t>訓練完的類神經網路模型必須加以預測</a:t>
            </a:r>
            <a:endParaRPr lang="en-US" altLang="zh-TW" sz="900" spc="300" dirty="0" smtClean="0">
              <a:solidFill>
                <a:schemeClr val="bg1"/>
              </a:solidFill>
              <a:latin typeface="汉仪细等线" panose="01010104010101010101" pitchFamily="2" charset="-122"/>
              <a:ea typeface="汉仪细等线" panose="01010104010101010101" pitchFamily="2" charset="-122"/>
            </a:endParaRPr>
          </a:p>
          <a:p>
            <a:r>
              <a:rPr lang="zh-TW" altLang="en-US" sz="900" spc="300" dirty="0" smtClean="0">
                <a:solidFill>
                  <a:schemeClr val="bg1"/>
                </a:solidFill>
                <a:latin typeface="汉仪细等线" panose="01010104010101010101" pitchFamily="2" charset="-122"/>
                <a:ea typeface="汉仪细等线" panose="01010104010101010101" pitchFamily="2" charset="-122"/>
              </a:rPr>
              <a:t>以驗證模型是否有正確運作</a:t>
            </a:r>
            <a:endParaRPr lang="zh-CN" altLang="en-US" sz="900" spc="300" dirty="0">
              <a:solidFill>
                <a:schemeClr val="bg1"/>
              </a:solidFill>
              <a:latin typeface="汉仪细等线" panose="01010104010101010101" pitchFamily="2" charset="-122"/>
              <a:ea typeface="汉仪细等线" panose="01010104010101010101" pitchFamily="2" charset="-122"/>
            </a:endParaRPr>
          </a:p>
        </p:txBody>
      </p:sp>
      <p:sp>
        <p:nvSpPr>
          <p:cNvPr id="21" name="椭圆 17"/>
          <p:cNvSpPr/>
          <p:nvPr/>
        </p:nvSpPr>
        <p:spPr>
          <a:xfrm>
            <a:off x="5133252" y="3816252"/>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400" dirty="0"/>
              <a:t>6</a:t>
            </a:r>
            <a:endParaRPr lang="zh-CN" altLang="en-US" sz="4400" dirty="0"/>
          </a:p>
        </p:txBody>
      </p:sp>
      <p:sp>
        <p:nvSpPr>
          <p:cNvPr id="22" name="TextBox 19"/>
          <p:cNvSpPr txBox="1"/>
          <p:nvPr/>
        </p:nvSpPr>
        <p:spPr>
          <a:xfrm>
            <a:off x="5565306" y="3744246"/>
            <a:ext cx="2608406" cy="461665"/>
          </a:xfrm>
          <a:prstGeom prst="rect">
            <a:avLst/>
          </a:prstGeom>
          <a:noFill/>
        </p:spPr>
        <p:txBody>
          <a:bodyPr wrap="none" rtlCol="0">
            <a:spAutoFit/>
          </a:bodyPr>
          <a:lstStyle/>
          <a:p>
            <a:r>
              <a:rPr lang="zh-TW" altLang="en-US" sz="2400" spc="300" dirty="0" smtClean="0">
                <a:solidFill>
                  <a:srgbClr val="0070C0"/>
                </a:solidFill>
                <a:latin typeface="黑体" panose="02010600030101010101" pitchFamily="2" charset="-122"/>
                <a:ea typeface="黑体" panose="02010600030101010101" pitchFamily="2" charset="-122"/>
              </a:rPr>
              <a:t>未來發展與應用</a:t>
            </a:r>
            <a:endParaRPr lang="zh-CN" altLang="en-US" sz="2400" spc="300" dirty="0">
              <a:solidFill>
                <a:srgbClr val="0070C0"/>
              </a:solidFill>
              <a:latin typeface="黑体" panose="02010600030101010101" pitchFamily="2" charset="-122"/>
              <a:ea typeface="黑体" panose="02010600030101010101" pitchFamily="2" charset="-122"/>
            </a:endParaRPr>
          </a:p>
        </p:txBody>
      </p:sp>
      <p:sp>
        <p:nvSpPr>
          <p:cNvPr id="23" name="TextBox 20"/>
          <p:cNvSpPr txBox="1"/>
          <p:nvPr/>
        </p:nvSpPr>
        <p:spPr>
          <a:xfrm>
            <a:off x="5574479" y="4102275"/>
            <a:ext cx="1415772" cy="230832"/>
          </a:xfrm>
          <a:prstGeom prst="rect">
            <a:avLst/>
          </a:prstGeom>
          <a:noFill/>
        </p:spPr>
        <p:txBody>
          <a:bodyPr wrap="none" rtlCol="0">
            <a:spAutoFit/>
          </a:bodyPr>
          <a:lstStyle/>
          <a:p>
            <a:r>
              <a:rPr lang="zh-TW" altLang="en-US" sz="900" spc="300" dirty="0" smtClean="0">
                <a:solidFill>
                  <a:schemeClr val="bg1"/>
                </a:solidFill>
                <a:latin typeface="汉仪细等线" panose="01010104010101010101" pitchFamily="2" charset="-122"/>
                <a:ea typeface="汉仪细等线" panose="01010104010101010101" pitchFamily="2" charset="-122"/>
              </a:rPr>
              <a:t>醫療、藝術、影像</a:t>
            </a:r>
            <a:endParaRPr lang="zh-CN" altLang="en-US" sz="900" spc="300" dirty="0">
              <a:solidFill>
                <a:schemeClr val="bg1"/>
              </a:solidFill>
              <a:latin typeface="汉仪细等线" panose="01010104010101010101" pitchFamily="2" charset="-122"/>
              <a:ea typeface="汉仪细等线" panose="01010104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Scale>
                                      <p:cBhvr>
                                        <p:cTn id="7"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
                                        </p:tgtEl>
                                        <p:attrNameLst>
                                          <p:attrName>ppt_x</p:attrName>
                                          <p:attrName>ppt_y</p:attrName>
                                        </p:attrNameLst>
                                      </p:cBhvr>
                                    </p:animMotion>
                                    <p:animEffect transition="in" filter="fade">
                                      <p:cBhvr>
                                        <p:cTn id="9" dur="1000"/>
                                        <p:tgtEl>
                                          <p:spTgt spid="2"/>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4"/>
                                        </p:tgtEl>
                                        <p:attrNameLst>
                                          <p:attrName>ppt_y</p:attrName>
                                        </p:attrNameLst>
                                      </p:cBhvr>
                                      <p:tavLst>
                                        <p:tav tm="0">
                                          <p:val>
                                            <p:strVal val="#ppt_y"/>
                                          </p:val>
                                        </p:tav>
                                        <p:tav tm="100000">
                                          <p:val>
                                            <p:strVal val="#ppt_y"/>
                                          </p:val>
                                        </p:tav>
                                      </p:tavLst>
                                    </p:anim>
                                    <p:anim calcmode="lin" valueType="num">
                                      <p:cBhvr>
                                        <p:cTn id="21"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4"/>
                                        </p:tgtEl>
                                      </p:cBhvr>
                                    </p:animEffect>
                                  </p:childTnLst>
                                </p:cTn>
                              </p:par>
                            </p:childTnLst>
                          </p:cTn>
                        </p:par>
                        <p:par>
                          <p:cTn id="24" fill="hold">
                            <p:stCondLst>
                              <p:cond delay="2050"/>
                            </p:stCondLst>
                            <p:childTnLst>
                              <p:par>
                                <p:cTn id="25" presetID="26" presetClass="emph" presetSubtype="0" fill="hold" grpId="1" nodeType="afterEffect">
                                  <p:stCondLst>
                                    <p:cond delay="0"/>
                                  </p:stCondLst>
                                  <p:iterate type="lt">
                                    <p:tmPct val="0"/>
                                  </p:iterate>
                                  <p:childTnLst>
                                    <p:animEffect transition="out" filter="fade">
                                      <p:cBhvr>
                                        <p:cTn id="26" dur="500" tmFilter="0, 0; .2, .5; .8, .5; 1, 0"/>
                                        <p:tgtEl>
                                          <p:spTgt spid="4"/>
                                        </p:tgtEl>
                                      </p:cBhvr>
                                    </p:animEffect>
                                    <p:animScale>
                                      <p:cBhvr>
                                        <p:cTn id="27" dur="250" autoRev="1" fill="hold"/>
                                        <p:tgtEl>
                                          <p:spTgt spid="4"/>
                                        </p:tgtEl>
                                      </p:cBhvr>
                                      <p:by x="105000" y="105000"/>
                                    </p:animScale>
                                  </p:childTnLst>
                                </p:cTn>
                              </p:par>
                            </p:childTnLst>
                          </p:cTn>
                        </p:par>
                        <p:par>
                          <p:cTn id="28" fill="hold">
                            <p:stCondLst>
                              <p:cond delay="2550"/>
                            </p:stCondLst>
                            <p:childTnLst>
                              <p:par>
                                <p:cTn id="29" presetID="41" presetClass="entr" presetSubtype="0" fill="hold" grpId="0" nodeType="afterEffect">
                                  <p:stCondLst>
                                    <p:cond delay="0"/>
                                  </p:stCondLst>
                                  <p:iterate type="lt">
                                    <p:tmPct val="10000"/>
                                  </p:iterate>
                                  <p:childTnLst>
                                    <p:set>
                                      <p:cBhvr>
                                        <p:cTn id="30" dur="1" fill="hold">
                                          <p:stCondLst>
                                            <p:cond delay="0"/>
                                          </p:stCondLst>
                                        </p:cTn>
                                        <p:tgtEl>
                                          <p:spTgt spid="5"/>
                                        </p:tgtEl>
                                        <p:attrNameLst>
                                          <p:attrName>style.visibility</p:attrName>
                                        </p:attrNameLst>
                                      </p:cBhvr>
                                      <p:to>
                                        <p:strVal val="visible"/>
                                      </p:to>
                                    </p:set>
                                    <p:anim calcmode="lin" valueType="num">
                                      <p:cBhvr>
                                        <p:cTn id="31" dur="4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32" dur="400" fill="hold"/>
                                        <p:tgtEl>
                                          <p:spTgt spid="5"/>
                                        </p:tgtEl>
                                        <p:attrNameLst>
                                          <p:attrName>ppt_y</p:attrName>
                                        </p:attrNameLst>
                                      </p:cBhvr>
                                      <p:tavLst>
                                        <p:tav tm="0">
                                          <p:val>
                                            <p:strVal val="#ppt_y"/>
                                          </p:val>
                                        </p:tav>
                                        <p:tav tm="100000">
                                          <p:val>
                                            <p:strVal val="#ppt_y"/>
                                          </p:val>
                                        </p:tav>
                                      </p:tavLst>
                                    </p:anim>
                                    <p:anim calcmode="lin" valueType="num">
                                      <p:cBhvr>
                                        <p:cTn id="33" dur="4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34" dur="4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35" dur="400" tmFilter="0,0; .5, 1; 1, 1"/>
                                        <p:tgtEl>
                                          <p:spTgt spid="5"/>
                                        </p:tgtEl>
                                      </p:cBhvr>
                                    </p:animEffect>
                                  </p:childTnLst>
                                </p:cTn>
                              </p:par>
                            </p:childTnLst>
                          </p:cTn>
                        </p:par>
                        <p:par>
                          <p:cTn id="36" fill="hold">
                            <p:stCondLst>
                              <p:cond delay="3550"/>
                            </p:stCondLst>
                            <p:childTnLst>
                              <p:par>
                                <p:cTn id="37" presetID="53" presetClass="entr" presetSubtype="16"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ppt_w</p:attrName>
                                        </p:attrNameLst>
                                      </p:cBhvr>
                                      <p:tavLst>
                                        <p:tav tm="0">
                                          <p:val>
                                            <p:fltVal val="0"/>
                                          </p:val>
                                        </p:tav>
                                        <p:tav tm="100000">
                                          <p:val>
                                            <p:strVal val="#ppt_w"/>
                                          </p:val>
                                        </p:tav>
                                      </p:tavLst>
                                    </p:anim>
                                    <p:anim calcmode="lin" valueType="num">
                                      <p:cBhvr>
                                        <p:cTn id="40" dur="500" fill="hold"/>
                                        <p:tgtEl>
                                          <p:spTgt spid="6"/>
                                        </p:tgtEl>
                                        <p:attrNameLst>
                                          <p:attrName>ppt_h</p:attrName>
                                        </p:attrNameLst>
                                      </p:cBhvr>
                                      <p:tavLst>
                                        <p:tav tm="0">
                                          <p:val>
                                            <p:fltVal val="0"/>
                                          </p:val>
                                        </p:tav>
                                        <p:tav tm="100000">
                                          <p:val>
                                            <p:strVal val="#ppt_h"/>
                                          </p:val>
                                        </p:tav>
                                      </p:tavLst>
                                    </p:anim>
                                    <p:animEffect transition="in" filter="fade">
                                      <p:cBhvr>
                                        <p:cTn id="41" dur="500"/>
                                        <p:tgtEl>
                                          <p:spTgt spid="6"/>
                                        </p:tgtEl>
                                      </p:cBhvr>
                                    </p:animEffect>
                                  </p:childTnLst>
                                </p:cTn>
                              </p:par>
                            </p:childTnLst>
                          </p:cTn>
                        </p:par>
                        <p:par>
                          <p:cTn id="42" fill="hold">
                            <p:stCondLst>
                              <p:cond delay="4050"/>
                            </p:stCondLst>
                            <p:childTnLst>
                              <p:par>
                                <p:cTn id="43" presetID="41" presetClass="entr" presetSubtype="0" fill="hold" grpId="0" nodeType="afterEffect">
                                  <p:stCondLst>
                                    <p:cond delay="0"/>
                                  </p:stCondLst>
                                  <p:iterate type="lt">
                                    <p:tmPct val="10000"/>
                                  </p:iterate>
                                  <p:childTnLst>
                                    <p:set>
                                      <p:cBhvr>
                                        <p:cTn id="44" dur="1" fill="hold">
                                          <p:stCondLst>
                                            <p:cond delay="0"/>
                                          </p:stCondLst>
                                        </p:cTn>
                                        <p:tgtEl>
                                          <p:spTgt spid="7"/>
                                        </p:tgtEl>
                                        <p:attrNameLst>
                                          <p:attrName>style.visibility</p:attrName>
                                        </p:attrNameLst>
                                      </p:cBhvr>
                                      <p:to>
                                        <p:strVal val="visible"/>
                                      </p:to>
                                    </p:set>
                                    <p:anim calcmode="lin" valueType="num">
                                      <p:cBhvr>
                                        <p:cTn id="45"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46" dur="500" fill="hold"/>
                                        <p:tgtEl>
                                          <p:spTgt spid="7"/>
                                        </p:tgtEl>
                                        <p:attrNameLst>
                                          <p:attrName>ppt_y</p:attrName>
                                        </p:attrNameLst>
                                      </p:cBhvr>
                                      <p:tavLst>
                                        <p:tav tm="0">
                                          <p:val>
                                            <p:strVal val="#ppt_y"/>
                                          </p:val>
                                        </p:tav>
                                        <p:tav tm="100000">
                                          <p:val>
                                            <p:strVal val="#ppt_y"/>
                                          </p:val>
                                        </p:tav>
                                      </p:tavLst>
                                    </p:anim>
                                    <p:anim calcmode="lin" valueType="num">
                                      <p:cBhvr>
                                        <p:cTn id="47"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48"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49" dur="500" tmFilter="0,0; .5, 1; 1, 1"/>
                                        <p:tgtEl>
                                          <p:spTgt spid="7"/>
                                        </p:tgtEl>
                                      </p:cBhvr>
                                    </p:animEffect>
                                  </p:childTnLst>
                                </p:cTn>
                              </p:par>
                            </p:childTnLst>
                          </p:cTn>
                        </p:par>
                        <p:par>
                          <p:cTn id="50" fill="hold">
                            <p:stCondLst>
                              <p:cond delay="4800"/>
                            </p:stCondLst>
                            <p:childTnLst>
                              <p:par>
                                <p:cTn id="51" presetID="26" presetClass="emph" presetSubtype="0" fill="hold" grpId="1" nodeType="afterEffect">
                                  <p:stCondLst>
                                    <p:cond delay="0"/>
                                  </p:stCondLst>
                                  <p:iterate type="lt">
                                    <p:tmPct val="0"/>
                                  </p:iterate>
                                  <p:childTnLst>
                                    <p:animEffect transition="out" filter="fade">
                                      <p:cBhvr>
                                        <p:cTn id="52" dur="500" tmFilter="0, 0; .2, .5; .8, .5; 1, 0"/>
                                        <p:tgtEl>
                                          <p:spTgt spid="7"/>
                                        </p:tgtEl>
                                      </p:cBhvr>
                                    </p:animEffect>
                                    <p:animScale>
                                      <p:cBhvr>
                                        <p:cTn id="53" dur="250" autoRev="1" fill="hold"/>
                                        <p:tgtEl>
                                          <p:spTgt spid="7"/>
                                        </p:tgtEl>
                                      </p:cBhvr>
                                      <p:by x="105000" y="105000"/>
                                    </p:animScale>
                                  </p:childTnLst>
                                </p:cTn>
                              </p:par>
                            </p:childTnLst>
                          </p:cTn>
                        </p:par>
                        <p:par>
                          <p:cTn id="54" fill="hold">
                            <p:stCondLst>
                              <p:cond delay="5300"/>
                            </p:stCondLst>
                            <p:childTnLst>
                              <p:par>
                                <p:cTn id="55" presetID="41" presetClass="entr" presetSubtype="0" fill="hold" grpId="0" nodeType="afterEffect">
                                  <p:stCondLst>
                                    <p:cond delay="0"/>
                                  </p:stCondLst>
                                  <p:iterate type="lt">
                                    <p:tmPct val="10000"/>
                                  </p:iterate>
                                  <p:childTnLst>
                                    <p:set>
                                      <p:cBhvr>
                                        <p:cTn id="56" dur="1" fill="hold">
                                          <p:stCondLst>
                                            <p:cond delay="0"/>
                                          </p:stCondLst>
                                        </p:cTn>
                                        <p:tgtEl>
                                          <p:spTgt spid="8"/>
                                        </p:tgtEl>
                                        <p:attrNameLst>
                                          <p:attrName>style.visibility</p:attrName>
                                        </p:attrNameLst>
                                      </p:cBhvr>
                                      <p:to>
                                        <p:strVal val="visible"/>
                                      </p:to>
                                    </p:set>
                                    <p:anim calcmode="lin" valueType="num">
                                      <p:cBhvr>
                                        <p:cTn id="57" dur="4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58" dur="400" fill="hold"/>
                                        <p:tgtEl>
                                          <p:spTgt spid="8"/>
                                        </p:tgtEl>
                                        <p:attrNameLst>
                                          <p:attrName>ppt_y</p:attrName>
                                        </p:attrNameLst>
                                      </p:cBhvr>
                                      <p:tavLst>
                                        <p:tav tm="0">
                                          <p:val>
                                            <p:strVal val="#ppt_y"/>
                                          </p:val>
                                        </p:tav>
                                        <p:tav tm="100000">
                                          <p:val>
                                            <p:strVal val="#ppt_y"/>
                                          </p:val>
                                        </p:tav>
                                      </p:tavLst>
                                    </p:anim>
                                    <p:anim calcmode="lin" valueType="num">
                                      <p:cBhvr>
                                        <p:cTn id="59" dur="4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60" dur="4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61" dur="400" tmFilter="0,0; .5, 1; 1, 1"/>
                                        <p:tgtEl>
                                          <p:spTgt spid="8"/>
                                        </p:tgtEl>
                                      </p:cBhvr>
                                    </p:animEffect>
                                  </p:childTnLst>
                                </p:cTn>
                              </p:par>
                            </p:childTnLst>
                          </p:cTn>
                        </p:par>
                        <p:par>
                          <p:cTn id="62" fill="hold">
                            <p:stCondLst>
                              <p:cond delay="6380"/>
                            </p:stCondLst>
                            <p:childTnLst>
                              <p:par>
                                <p:cTn id="63" presetID="53" presetClass="entr" presetSubtype="16" fill="hold" grpId="0" nodeType="afterEffect">
                                  <p:stCondLst>
                                    <p:cond delay="0"/>
                                  </p:stCondLst>
                                  <p:childTnLst>
                                    <p:set>
                                      <p:cBhvr>
                                        <p:cTn id="64" dur="1" fill="hold">
                                          <p:stCondLst>
                                            <p:cond delay="0"/>
                                          </p:stCondLst>
                                        </p:cTn>
                                        <p:tgtEl>
                                          <p:spTgt spid="9"/>
                                        </p:tgtEl>
                                        <p:attrNameLst>
                                          <p:attrName>style.visibility</p:attrName>
                                        </p:attrNameLst>
                                      </p:cBhvr>
                                      <p:to>
                                        <p:strVal val="visible"/>
                                      </p:to>
                                    </p:set>
                                    <p:anim calcmode="lin" valueType="num">
                                      <p:cBhvr>
                                        <p:cTn id="65" dur="500" fill="hold"/>
                                        <p:tgtEl>
                                          <p:spTgt spid="9"/>
                                        </p:tgtEl>
                                        <p:attrNameLst>
                                          <p:attrName>ppt_w</p:attrName>
                                        </p:attrNameLst>
                                      </p:cBhvr>
                                      <p:tavLst>
                                        <p:tav tm="0">
                                          <p:val>
                                            <p:fltVal val="0"/>
                                          </p:val>
                                        </p:tav>
                                        <p:tav tm="100000">
                                          <p:val>
                                            <p:strVal val="#ppt_w"/>
                                          </p:val>
                                        </p:tav>
                                      </p:tavLst>
                                    </p:anim>
                                    <p:anim calcmode="lin" valueType="num">
                                      <p:cBhvr>
                                        <p:cTn id="66" dur="500" fill="hold"/>
                                        <p:tgtEl>
                                          <p:spTgt spid="9"/>
                                        </p:tgtEl>
                                        <p:attrNameLst>
                                          <p:attrName>ppt_h</p:attrName>
                                        </p:attrNameLst>
                                      </p:cBhvr>
                                      <p:tavLst>
                                        <p:tav tm="0">
                                          <p:val>
                                            <p:fltVal val="0"/>
                                          </p:val>
                                        </p:tav>
                                        <p:tav tm="100000">
                                          <p:val>
                                            <p:strVal val="#ppt_h"/>
                                          </p:val>
                                        </p:tav>
                                      </p:tavLst>
                                    </p:anim>
                                    <p:animEffect transition="in" filter="fade">
                                      <p:cBhvr>
                                        <p:cTn id="67" dur="500"/>
                                        <p:tgtEl>
                                          <p:spTgt spid="9"/>
                                        </p:tgtEl>
                                      </p:cBhvr>
                                    </p:animEffect>
                                  </p:childTnLst>
                                </p:cTn>
                              </p:par>
                            </p:childTnLst>
                          </p:cTn>
                        </p:par>
                        <p:par>
                          <p:cTn id="68" fill="hold">
                            <p:stCondLst>
                              <p:cond delay="6880"/>
                            </p:stCondLst>
                            <p:childTnLst>
                              <p:par>
                                <p:cTn id="69" presetID="41" presetClass="entr" presetSubtype="0" fill="hold" grpId="0" nodeType="afterEffect">
                                  <p:stCondLst>
                                    <p:cond delay="0"/>
                                  </p:stCondLst>
                                  <p:iterate type="lt">
                                    <p:tmPct val="10000"/>
                                  </p:iterate>
                                  <p:childTnLst>
                                    <p:set>
                                      <p:cBhvr>
                                        <p:cTn id="70" dur="1" fill="hold">
                                          <p:stCondLst>
                                            <p:cond delay="0"/>
                                          </p:stCondLst>
                                        </p:cTn>
                                        <p:tgtEl>
                                          <p:spTgt spid="10"/>
                                        </p:tgtEl>
                                        <p:attrNameLst>
                                          <p:attrName>style.visibility</p:attrName>
                                        </p:attrNameLst>
                                      </p:cBhvr>
                                      <p:to>
                                        <p:strVal val="visible"/>
                                      </p:to>
                                    </p:set>
                                    <p:anim calcmode="lin" valueType="num">
                                      <p:cBhvr>
                                        <p:cTn id="71"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72" dur="500" fill="hold"/>
                                        <p:tgtEl>
                                          <p:spTgt spid="10"/>
                                        </p:tgtEl>
                                        <p:attrNameLst>
                                          <p:attrName>ppt_y</p:attrName>
                                        </p:attrNameLst>
                                      </p:cBhvr>
                                      <p:tavLst>
                                        <p:tav tm="0">
                                          <p:val>
                                            <p:strVal val="#ppt_y"/>
                                          </p:val>
                                        </p:tav>
                                        <p:tav tm="100000">
                                          <p:val>
                                            <p:strVal val="#ppt_y"/>
                                          </p:val>
                                        </p:tav>
                                      </p:tavLst>
                                    </p:anim>
                                    <p:anim calcmode="lin" valueType="num">
                                      <p:cBhvr>
                                        <p:cTn id="73"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74"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75" dur="500" tmFilter="0,0; .5, 1; 1, 1"/>
                                        <p:tgtEl>
                                          <p:spTgt spid="10"/>
                                        </p:tgtEl>
                                      </p:cBhvr>
                                    </p:animEffect>
                                  </p:childTnLst>
                                </p:cTn>
                              </p:par>
                            </p:childTnLst>
                          </p:cTn>
                        </p:par>
                        <p:par>
                          <p:cTn id="76" fill="hold">
                            <p:stCondLst>
                              <p:cond delay="7580"/>
                            </p:stCondLst>
                            <p:childTnLst>
                              <p:par>
                                <p:cTn id="77" presetID="26" presetClass="emph" presetSubtype="0" fill="hold" grpId="1" nodeType="afterEffect">
                                  <p:stCondLst>
                                    <p:cond delay="0"/>
                                  </p:stCondLst>
                                  <p:iterate type="lt">
                                    <p:tmPct val="0"/>
                                  </p:iterate>
                                  <p:childTnLst>
                                    <p:animEffect transition="out" filter="fade">
                                      <p:cBhvr>
                                        <p:cTn id="78" dur="500" tmFilter="0, 0; .2, .5; .8, .5; 1, 0"/>
                                        <p:tgtEl>
                                          <p:spTgt spid="10"/>
                                        </p:tgtEl>
                                      </p:cBhvr>
                                    </p:animEffect>
                                    <p:animScale>
                                      <p:cBhvr>
                                        <p:cTn id="79" dur="250" autoRev="1" fill="hold"/>
                                        <p:tgtEl>
                                          <p:spTgt spid="10"/>
                                        </p:tgtEl>
                                      </p:cBhvr>
                                      <p:by x="105000" y="105000"/>
                                    </p:animScale>
                                  </p:childTnLst>
                                </p:cTn>
                              </p:par>
                            </p:childTnLst>
                          </p:cTn>
                        </p:par>
                        <p:par>
                          <p:cTn id="80" fill="hold">
                            <p:stCondLst>
                              <p:cond delay="8080"/>
                            </p:stCondLst>
                            <p:childTnLst>
                              <p:par>
                                <p:cTn id="81" presetID="41" presetClass="entr" presetSubtype="0" fill="hold" grpId="0" nodeType="afterEffect">
                                  <p:stCondLst>
                                    <p:cond delay="0"/>
                                  </p:stCondLst>
                                  <p:iterate type="lt">
                                    <p:tmPct val="10000"/>
                                  </p:iterate>
                                  <p:childTnLst>
                                    <p:set>
                                      <p:cBhvr>
                                        <p:cTn id="82" dur="1" fill="hold">
                                          <p:stCondLst>
                                            <p:cond delay="0"/>
                                          </p:stCondLst>
                                        </p:cTn>
                                        <p:tgtEl>
                                          <p:spTgt spid="11"/>
                                        </p:tgtEl>
                                        <p:attrNameLst>
                                          <p:attrName>style.visibility</p:attrName>
                                        </p:attrNameLst>
                                      </p:cBhvr>
                                      <p:to>
                                        <p:strVal val="visible"/>
                                      </p:to>
                                    </p:set>
                                    <p:anim calcmode="lin" valueType="num">
                                      <p:cBhvr>
                                        <p:cTn id="83" dur="4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84" dur="400" fill="hold"/>
                                        <p:tgtEl>
                                          <p:spTgt spid="11"/>
                                        </p:tgtEl>
                                        <p:attrNameLst>
                                          <p:attrName>ppt_y</p:attrName>
                                        </p:attrNameLst>
                                      </p:cBhvr>
                                      <p:tavLst>
                                        <p:tav tm="0">
                                          <p:val>
                                            <p:strVal val="#ppt_y"/>
                                          </p:val>
                                        </p:tav>
                                        <p:tav tm="100000">
                                          <p:val>
                                            <p:strVal val="#ppt_y"/>
                                          </p:val>
                                        </p:tav>
                                      </p:tavLst>
                                    </p:anim>
                                    <p:anim calcmode="lin" valueType="num">
                                      <p:cBhvr>
                                        <p:cTn id="85" dur="4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86" dur="4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87" dur="400" tmFilter="0,0; .5, 1; 1, 1"/>
                                        <p:tgtEl>
                                          <p:spTgt spid="11"/>
                                        </p:tgtEl>
                                      </p:cBhvr>
                                    </p:animEffect>
                                  </p:childTnLst>
                                </p:cTn>
                              </p:par>
                            </p:childTnLst>
                          </p:cTn>
                        </p:par>
                        <p:par>
                          <p:cTn id="88" fill="hold">
                            <p:stCondLst>
                              <p:cond delay="8880"/>
                            </p:stCondLst>
                            <p:childTnLst>
                              <p:par>
                                <p:cTn id="89" presetID="53" presetClass="entr" presetSubtype="16" fill="hold" grpId="0" nodeType="afterEffect">
                                  <p:stCondLst>
                                    <p:cond delay="0"/>
                                  </p:stCondLst>
                                  <p:childTnLst>
                                    <p:set>
                                      <p:cBhvr>
                                        <p:cTn id="90" dur="1" fill="hold">
                                          <p:stCondLst>
                                            <p:cond delay="0"/>
                                          </p:stCondLst>
                                        </p:cTn>
                                        <p:tgtEl>
                                          <p:spTgt spid="12"/>
                                        </p:tgtEl>
                                        <p:attrNameLst>
                                          <p:attrName>style.visibility</p:attrName>
                                        </p:attrNameLst>
                                      </p:cBhvr>
                                      <p:to>
                                        <p:strVal val="visible"/>
                                      </p:to>
                                    </p:set>
                                    <p:anim calcmode="lin" valueType="num">
                                      <p:cBhvr>
                                        <p:cTn id="91" dur="500" fill="hold"/>
                                        <p:tgtEl>
                                          <p:spTgt spid="12"/>
                                        </p:tgtEl>
                                        <p:attrNameLst>
                                          <p:attrName>ppt_w</p:attrName>
                                        </p:attrNameLst>
                                      </p:cBhvr>
                                      <p:tavLst>
                                        <p:tav tm="0">
                                          <p:val>
                                            <p:fltVal val="0"/>
                                          </p:val>
                                        </p:tav>
                                        <p:tav tm="100000">
                                          <p:val>
                                            <p:strVal val="#ppt_w"/>
                                          </p:val>
                                        </p:tav>
                                      </p:tavLst>
                                    </p:anim>
                                    <p:anim calcmode="lin" valueType="num">
                                      <p:cBhvr>
                                        <p:cTn id="92" dur="500" fill="hold"/>
                                        <p:tgtEl>
                                          <p:spTgt spid="12"/>
                                        </p:tgtEl>
                                        <p:attrNameLst>
                                          <p:attrName>ppt_h</p:attrName>
                                        </p:attrNameLst>
                                      </p:cBhvr>
                                      <p:tavLst>
                                        <p:tav tm="0">
                                          <p:val>
                                            <p:fltVal val="0"/>
                                          </p:val>
                                        </p:tav>
                                        <p:tav tm="100000">
                                          <p:val>
                                            <p:strVal val="#ppt_h"/>
                                          </p:val>
                                        </p:tav>
                                      </p:tavLst>
                                    </p:anim>
                                    <p:animEffect transition="in" filter="fade">
                                      <p:cBhvr>
                                        <p:cTn id="93" dur="500"/>
                                        <p:tgtEl>
                                          <p:spTgt spid="12"/>
                                        </p:tgtEl>
                                      </p:cBhvr>
                                    </p:animEffect>
                                  </p:childTnLst>
                                </p:cTn>
                              </p:par>
                            </p:childTnLst>
                          </p:cTn>
                        </p:par>
                        <p:par>
                          <p:cTn id="94" fill="hold">
                            <p:stCondLst>
                              <p:cond delay="9380"/>
                            </p:stCondLst>
                            <p:childTnLst>
                              <p:par>
                                <p:cTn id="95" presetID="41" presetClass="entr" presetSubtype="0" fill="hold" grpId="0" nodeType="afterEffect">
                                  <p:stCondLst>
                                    <p:cond delay="0"/>
                                  </p:stCondLst>
                                  <p:iterate type="lt">
                                    <p:tmPct val="10000"/>
                                  </p:iterate>
                                  <p:childTnLst>
                                    <p:set>
                                      <p:cBhvr>
                                        <p:cTn id="96" dur="1" fill="hold">
                                          <p:stCondLst>
                                            <p:cond delay="0"/>
                                          </p:stCondLst>
                                        </p:cTn>
                                        <p:tgtEl>
                                          <p:spTgt spid="13"/>
                                        </p:tgtEl>
                                        <p:attrNameLst>
                                          <p:attrName>style.visibility</p:attrName>
                                        </p:attrNameLst>
                                      </p:cBhvr>
                                      <p:to>
                                        <p:strVal val="visible"/>
                                      </p:to>
                                    </p:set>
                                    <p:anim calcmode="lin" valueType="num">
                                      <p:cBhvr>
                                        <p:cTn id="97"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98" dur="500" fill="hold"/>
                                        <p:tgtEl>
                                          <p:spTgt spid="13"/>
                                        </p:tgtEl>
                                        <p:attrNameLst>
                                          <p:attrName>ppt_y</p:attrName>
                                        </p:attrNameLst>
                                      </p:cBhvr>
                                      <p:tavLst>
                                        <p:tav tm="0">
                                          <p:val>
                                            <p:strVal val="#ppt_y"/>
                                          </p:val>
                                        </p:tav>
                                        <p:tav tm="100000">
                                          <p:val>
                                            <p:strVal val="#ppt_y"/>
                                          </p:val>
                                        </p:tav>
                                      </p:tavLst>
                                    </p:anim>
                                    <p:anim calcmode="lin" valueType="num">
                                      <p:cBhvr>
                                        <p:cTn id="99"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00"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01" dur="500" tmFilter="0,0; .5, 1; 1, 1"/>
                                        <p:tgtEl>
                                          <p:spTgt spid="13"/>
                                        </p:tgtEl>
                                      </p:cBhvr>
                                    </p:animEffect>
                                  </p:childTnLst>
                                </p:cTn>
                              </p:par>
                            </p:childTnLst>
                          </p:cTn>
                        </p:par>
                        <p:par>
                          <p:cTn id="102" fill="hold">
                            <p:stCondLst>
                              <p:cond delay="10230"/>
                            </p:stCondLst>
                            <p:childTnLst>
                              <p:par>
                                <p:cTn id="103" presetID="26" presetClass="emph" presetSubtype="0" fill="hold" grpId="1" nodeType="afterEffect">
                                  <p:stCondLst>
                                    <p:cond delay="0"/>
                                  </p:stCondLst>
                                  <p:iterate type="lt">
                                    <p:tmPct val="0"/>
                                  </p:iterate>
                                  <p:childTnLst>
                                    <p:animEffect transition="out" filter="fade">
                                      <p:cBhvr>
                                        <p:cTn id="104" dur="500" tmFilter="0, 0; .2, .5; .8, .5; 1, 0"/>
                                        <p:tgtEl>
                                          <p:spTgt spid="13"/>
                                        </p:tgtEl>
                                      </p:cBhvr>
                                    </p:animEffect>
                                    <p:animScale>
                                      <p:cBhvr>
                                        <p:cTn id="105" dur="250" autoRev="1" fill="hold"/>
                                        <p:tgtEl>
                                          <p:spTgt spid="13"/>
                                        </p:tgtEl>
                                      </p:cBhvr>
                                      <p:by x="105000" y="105000"/>
                                    </p:animScale>
                                  </p:childTnLst>
                                </p:cTn>
                              </p:par>
                            </p:childTnLst>
                          </p:cTn>
                        </p:par>
                        <p:par>
                          <p:cTn id="106" fill="hold">
                            <p:stCondLst>
                              <p:cond delay="10730"/>
                            </p:stCondLst>
                            <p:childTnLst>
                              <p:par>
                                <p:cTn id="107" presetID="41" presetClass="entr" presetSubtype="0" fill="hold" grpId="0" nodeType="afterEffect">
                                  <p:stCondLst>
                                    <p:cond delay="0"/>
                                  </p:stCondLst>
                                  <p:iterate type="lt">
                                    <p:tmPct val="10000"/>
                                  </p:iterate>
                                  <p:childTnLst>
                                    <p:set>
                                      <p:cBhvr>
                                        <p:cTn id="108" dur="1" fill="hold">
                                          <p:stCondLst>
                                            <p:cond delay="0"/>
                                          </p:stCondLst>
                                        </p:cTn>
                                        <p:tgtEl>
                                          <p:spTgt spid="14"/>
                                        </p:tgtEl>
                                        <p:attrNameLst>
                                          <p:attrName>style.visibility</p:attrName>
                                        </p:attrNameLst>
                                      </p:cBhvr>
                                      <p:to>
                                        <p:strVal val="visible"/>
                                      </p:to>
                                    </p:set>
                                    <p:anim calcmode="lin" valueType="num">
                                      <p:cBhvr>
                                        <p:cTn id="109" dur="4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10" dur="400" fill="hold"/>
                                        <p:tgtEl>
                                          <p:spTgt spid="14"/>
                                        </p:tgtEl>
                                        <p:attrNameLst>
                                          <p:attrName>ppt_y</p:attrName>
                                        </p:attrNameLst>
                                      </p:cBhvr>
                                      <p:tavLst>
                                        <p:tav tm="0">
                                          <p:val>
                                            <p:strVal val="#ppt_y"/>
                                          </p:val>
                                        </p:tav>
                                        <p:tav tm="100000">
                                          <p:val>
                                            <p:strVal val="#ppt_y"/>
                                          </p:val>
                                        </p:tav>
                                      </p:tavLst>
                                    </p:anim>
                                    <p:anim calcmode="lin" valueType="num">
                                      <p:cBhvr>
                                        <p:cTn id="111" dur="4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12" dur="4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13" dur="400" tmFilter="0,0; .5, 1; 1, 1"/>
                                        <p:tgtEl>
                                          <p:spTgt spid="14"/>
                                        </p:tgtEl>
                                      </p:cBhvr>
                                    </p:animEffect>
                                  </p:childTnLst>
                                </p:cTn>
                              </p:par>
                            </p:childTnLst>
                          </p:cTn>
                        </p:par>
                        <p:par>
                          <p:cTn id="114" fill="hold">
                            <p:stCondLst>
                              <p:cond delay="12210"/>
                            </p:stCondLst>
                            <p:childTnLst>
                              <p:par>
                                <p:cTn id="115" presetID="53" presetClass="entr" presetSubtype="16" fill="hold" grpId="0" nodeType="afterEffect">
                                  <p:stCondLst>
                                    <p:cond delay="0"/>
                                  </p:stCondLst>
                                  <p:childTnLst>
                                    <p:set>
                                      <p:cBhvr>
                                        <p:cTn id="116" dur="1" fill="hold">
                                          <p:stCondLst>
                                            <p:cond delay="0"/>
                                          </p:stCondLst>
                                        </p:cTn>
                                        <p:tgtEl>
                                          <p:spTgt spid="18"/>
                                        </p:tgtEl>
                                        <p:attrNameLst>
                                          <p:attrName>style.visibility</p:attrName>
                                        </p:attrNameLst>
                                      </p:cBhvr>
                                      <p:to>
                                        <p:strVal val="visible"/>
                                      </p:to>
                                    </p:set>
                                    <p:anim calcmode="lin" valueType="num">
                                      <p:cBhvr>
                                        <p:cTn id="117" dur="500" fill="hold"/>
                                        <p:tgtEl>
                                          <p:spTgt spid="18"/>
                                        </p:tgtEl>
                                        <p:attrNameLst>
                                          <p:attrName>ppt_w</p:attrName>
                                        </p:attrNameLst>
                                      </p:cBhvr>
                                      <p:tavLst>
                                        <p:tav tm="0">
                                          <p:val>
                                            <p:fltVal val="0"/>
                                          </p:val>
                                        </p:tav>
                                        <p:tav tm="100000">
                                          <p:val>
                                            <p:strVal val="#ppt_w"/>
                                          </p:val>
                                        </p:tav>
                                      </p:tavLst>
                                    </p:anim>
                                    <p:anim calcmode="lin" valueType="num">
                                      <p:cBhvr>
                                        <p:cTn id="118" dur="500" fill="hold"/>
                                        <p:tgtEl>
                                          <p:spTgt spid="18"/>
                                        </p:tgtEl>
                                        <p:attrNameLst>
                                          <p:attrName>ppt_h</p:attrName>
                                        </p:attrNameLst>
                                      </p:cBhvr>
                                      <p:tavLst>
                                        <p:tav tm="0">
                                          <p:val>
                                            <p:fltVal val="0"/>
                                          </p:val>
                                        </p:tav>
                                        <p:tav tm="100000">
                                          <p:val>
                                            <p:strVal val="#ppt_h"/>
                                          </p:val>
                                        </p:tav>
                                      </p:tavLst>
                                    </p:anim>
                                    <p:animEffect transition="in" filter="fade">
                                      <p:cBhvr>
                                        <p:cTn id="119" dur="500"/>
                                        <p:tgtEl>
                                          <p:spTgt spid="18"/>
                                        </p:tgtEl>
                                      </p:cBhvr>
                                    </p:animEffect>
                                  </p:childTnLst>
                                </p:cTn>
                              </p:par>
                            </p:childTnLst>
                          </p:cTn>
                        </p:par>
                        <p:par>
                          <p:cTn id="120" fill="hold">
                            <p:stCondLst>
                              <p:cond delay="12710"/>
                            </p:stCondLst>
                            <p:childTnLst>
                              <p:par>
                                <p:cTn id="121" presetID="41" presetClass="entr" presetSubtype="0" fill="hold" grpId="0" nodeType="afterEffect">
                                  <p:stCondLst>
                                    <p:cond delay="0"/>
                                  </p:stCondLst>
                                  <p:iterate type="lt">
                                    <p:tmPct val="10000"/>
                                  </p:iterate>
                                  <p:childTnLst>
                                    <p:set>
                                      <p:cBhvr>
                                        <p:cTn id="122" dur="1" fill="hold">
                                          <p:stCondLst>
                                            <p:cond delay="0"/>
                                          </p:stCondLst>
                                        </p:cTn>
                                        <p:tgtEl>
                                          <p:spTgt spid="19"/>
                                        </p:tgtEl>
                                        <p:attrNameLst>
                                          <p:attrName>style.visibility</p:attrName>
                                        </p:attrNameLst>
                                      </p:cBhvr>
                                      <p:to>
                                        <p:strVal val="visible"/>
                                      </p:to>
                                    </p:set>
                                    <p:anim calcmode="lin" valueType="num">
                                      <p:cBhvr>
                                        <p:cTn id="123"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124" dur="500" fill="hold"/>
                                        <p:tgtEl>
                                          <p:spTgt spid="19"/>
                                        </p:tgtEl>
                                        <p:attrNameLst>
                                          <p:attrName>ppt_y</p:attrName>
                                        </p:attrNameLst>
                                      </p:cBhvr>
                                      <p:tavLst>
                                        <p:tav tm="0">
                                          <p:val>
                                            <p:strVal val="#ppt_y"/>
                                          </p:val>
                                        </p:tav>
                                        <p:tav tm="100000">
                                          <p:val>
                                            <p:strVal val="#ppt_y"/>
                                          </p:val>
                                        </p:tav>
                                      </p:tavLst>
                                    </p:anim>
                                    <p:anim calcmode="lin" valueType="num">
                                      <p:cBhvr>
                                        <p:cTn id="125"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126"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127" dur="500" tmFilter="0,0; .5, 1; 1, 1"/>
                                        <p:tgtEl>
                                          <p:spTgt spid="19"/>
                                        </p:tgtEl>
                                      </p:cBhvr>
                                    </p:animEffect>
                                  </p:childTnLst>
                                </p:cTn>
                              </p:par>
                            </p:childTnLst>
                          </p:cTn>
                        </p:par>
                        <p:par>
                          <p:cTn id="128" fill="hold">
                            <p:stCondLst>
                              <p:cond delay="13360"/>
                            </p:stCondLst>
                            <p:childTnLst>
                              <p:par>
                                <p:cTn id="129" presetID="26" presetClass="emph" presetSubtype="0" fill="hold" grpId="1" nodeType="afterEffect">
                                  <p:stCondLst>
                                    <p:cond delay="0"/>
                                  </p:stCondLst>
                                  <p:iterate type="lt">
                                    <p:tmPct val="0"/>
                                  </p:iterate>
                                  <p:childTnLst>
                                    <p:animEffect transition="out" filter="fade">
                                      <p:cBhvr>
                                        <p:cTn id="130" dur="500" tmFilter="0, 0; .2, .5; .8, .5; 1, 0"/>
                                        <p:tgtEl>
                                          <p:spTgt spid="19"/>
                                        </p:tgtEl>
                                      </p:cBhvr>
                                    </p:animEffect>
                                    <p:animScale>
                                      <p:cBhvr>
                                        <p:cTn id="131" dur="250" autoRev="1" fill="hold"/>
                                        <p:tgtEl>
                                          <p:spTgt spid="19"/>
                                        </p:tgtEl>
                                      </p:cBhvr>
                                      <p:by x="105000" y="105000"/>
                                    </p:animScale>
                                  </p:childTnLst>
                                </p:cTn>
                              </p:par>
                            </p:childTnLst>
                          </p:cTn>
                        </p:par>
                        <p:par>
                          <p:cTn id="132" fill="hold">
                            <p:stCondLst>
                              <p:cond delay="13860"/>
                            </p:stCondLst>
                            <p:childTnLst>
                              <p:par>
                                <p:cTn id="133" presetID="41" presetClass="entr" presetSubtype="0" fill="hold" grpId="0" nodeType="afterEffect">
                                  <p:stCondLst>
                                    <p:cond delay="0"/>
                                  </p:stCondLst>
                                  <p:iterate type="lt">
                                    <p:tmPct val="10000"/>
                                  </p:iterate>
                                  <p:childTnLst>
                                    <p:set>
                                      <p:cBhvr>
                                        <p:cTn id="134" dur="1" fill="hold">
                                          <p:stCondLst>
                                            <p:cond delay="0"/>
                                          </p:stCondLst>
                                        </p:cTn>
                                        <p:tgtEl>
                                          <p:spTgt spid="20"/>
                                        </p:tgtEl>
                                        <p:attrNameLst>
                                          <p:attrName>style.visibility</p:attrName>
                                        </p:attrNameLst>
                                      </p:cBhvr>
                                      <p:to>
                                        <p:strVal val="visible"/>
                                      </p:to>
                                    </p:set>
                                    <p:anim calcmode="lin" valueType="num">
                                      <p:cBhvr>
                                        <p:cTn id="135" dur="4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136" dur="400" fill="hold"/>
                                        <p:tgtEl>
                                          <p:spTgt spid="20"/>
                                        </p:tgtEl>
                                        <p:attrNameLst>
                                          <p:attrName>ppt_y</p:attrName>
                                        </p:attrNameLst>
                                      </p:cBhvr>
                                      <p:tavLst>
                                        <p:tav tm="0">
                                          <p:val>
                                            <p:strVal val="#ppt_y"/>
                                          </p:val>
                                        </p:tav>
                                        <p:tav tm="100000">
                                          <p:val>
                                            <p:strVal val="#ppt_y"/>
                                          </p:val>
                                        </p:tav>
                                      </p:tavLst>
                                    </p:anim>
                                    <p:anim calcmode="lin" valueType="num">
                                      <p:cBhvr>
                                        <p:cTn id="137" dur="4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138" dur="4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139" dur="400" tmFilter="0,0; .5, 1; 1, 1"/>
                                        <p:tgtEl>
                                          <p:spTgt spid="20"/>
                                        </p:tgtEl>
                                      </p:cBhvr>
                                    </p:animEffect>
                                  </p:childTnLst>
                                </p:cTn>
                              </p:par>
                            </p:childTnLst>
                          </p:cTn>
                        </p:par>
                        <p:par>
                          <p:cTn id="140" fill="hold">
                            <p:stCondLst>
                              <p:cond delay="15380"/>
                            </p:stCondLst>
                            <p:childTnLst>
                              <p:par>
                                <p:cTn id="141" presetID="53" presetClass="entr" presetSubtype="16" fill="hold" grpId="0" nodeType="afterEffect">
                                  <p:stCondLst>
                                    <p:cond delay="0"/>
                                  </p:stCondLst>
                                  <p:childTnLst>
                                    <p:set>
                                      <p:cBhvr>
                                        <p:cTn id="142" dur="1" fill="hold">
                                          <p:stCondLst>
                                            <p:cond delay="0"/>
                                          </p:stCondLst>
                                        </p:cTn>
                                        <p:tgtEl>
                                          <p:spTgt spid="21"/>
                                        </p:tgtEl>
                                        <p:attrNameLst>
                                          <p:attrName>style.visibility</p:attrName>
                                        </p:attrNameLst>
                                      </p:cBhvr>
                                      <p:to>
                                        <p:strVal val="visible"/>
                                      </p:to>
                                    </p:set>
                                    <p:anim calcmode="lin" valueType="num">
                                      <p:cBhvr>
                                        <p:cTn id="143" dur="500" fill="hold"/>
                                        <p:tgtEl>
                                          <p:spTgt spid="21"/>
                                        </p:tgtEl>
                                        <p:attrNameLst>
                                          <p:attrName>ppt_w</p:attrName>
                                        </p:attrNameLst>
                                      </p:cBhvr>
                                      <p:tavLst>
                                        <p:tav tm="0">
                                          <p:val>
                                            <p:fltVal val="0"/>
                                          </p:val>
                                        </p:tav>
                                        <p:tav tm="100000">
                                          <p:val>
                                            <p:strVal val="#ppt_w"/>
                                          </p:val>
                                        </p:tav>
                                      </p:tavLst>
                                    </p:anim>
                                    <p:anim calcmode="lin" valueType="num">
                                      <p:cBhvr>
                                        <p:cTn id="144" dur="500" fill="hold"/>
                                        <p:tgtEl>
                                          <p:spTgt spid="21"/>
                                        </p:tgtEl>
                                        <p:attrNameLst>
                                          <p:attrName>ppt_h</p:attrName>
                                        </p:attrNameLst>
                                      </p:cBhvr>
                                      <p:tavLst>
                                        <p:tav tm="0">
                                          <p:val>
                                            <p:fltVal val="0"/>
                                          </p:val>
                                        </p:tav>
                                        <p:tav tm="100000">
                                          <p:val>
                                            <p:strVal val="#ppt_h"/>
                                          </p:val>
                                        </p:tav>
                                      </p:tavLst>
                                    </p:anim>
                                    <p:animEffect transition="in" filter="fade">
                                      <p:cBhvr>
                                        <p:cTn id="145" dur="500"/>
                                        <p:tgtEl>
                                          <p:spTgt spid="21"/>
                                        </p:tgtEl>
                                      </p:cBhvr>
                                    </p:animEffect>
                                  </p:childTnLst>
                                </p:cTn>
                              </p:par>
                            </p:childTnLst>
                          </p:cTn>
                        </p:par>
                        <p:par>
                          <p:cTn id="146" fill="hold">
                            <p:stCondLst>
                              <p:cond delay="15880"/>
                            </p:stCondLst>
                            <p:childTnLst>
                              <p:par>
                                <p:cTn id="147" presetID="41" presetClass="entr" presetSubtype="0" fill="hold" grpId="0" nodeType="afterEffect">
                                  <p:stCondLst>
                                    <p:cond delay="0"/>
                                  </p:stCondLst>
                                  <p:iterate type="lt">
                                    <p:tmPct val="10000"/>
                                  </p:iterate>
                                  <p:childTnLst>
                                    <p:set>
                                      <p:cBhvr>
                                        <p:cTn id="148" dur="1" fill="hold">
                                          <p:stCondLst>
                                            <p:cond delay="0"/>
                                          </p:stCondLst>
                                        </p:cTn>
                                        <p:tgtEl>
                                          <p:spTgt spid="22"/>
                                        </p:tgtEl>
                                        <p:attrNameLst>
                                          <p:attrName>style.visibility</p:attrName>
                                        </p:attrNameLst>
                                      </p:cBhvr>
                                      <p:to>
                                        <p:strVal val="visible"/>
                                      </p:to>
                                    </p:set>
                                    <p:anim calcmode="lin" valueType="num">
                                      <p:cBhvr>
                                        <p:cTn id="149" dur="500" fill="hold"/>
                                        <p:tgtEl>
                                          <p:spTgt spid="22"/>
                                        </p:tgtEl>
                                        <p:attrNameLst>
                                          <p:attrName>ppt_x</p:attrName>
                                        </p:attrNameLst>
                                      </p:cBhvr>
                                      <p:tavLst>
                                        <p:tav tm="0">
                                          <p:val>
                                            <p:strVal val="#ppt_x"/>
                                          </p:val>
                                        </p:tav>
                                        <p:tav tm="50000">
                                          <p:val>
                                            <p:strVal val="#ppt_x+.1"/>
                                          </p:val>
                                        </p:tav>
                                        <p:tav tm="100000">
                                          <p:val>
                                            <p:strVal val="#ppt_x"/>
                                          </p:val>
                                        </p:tav>
                                      </p:tavLst>
                                    </p:anim>
                                    <p:anim calcmode="lin" valueType="num">
                                      <p:cBhvr>
                                        <p:cTn id="150" dur="500" fill="hold"/>
                                        <p:tgtEl>
                                          <p:spTgt spid="22"/>
                                        </p:tgtEl>
                                        <p:attrNameLst>
                                          <p:attrName>ppt_y</p:attrName>
                                        </p:attrNameLst>
                                      </p:cBhvr>
                                      <p:tavLst>
                                        <p:tav tm="0">
                                          <p:val>
                                            <p:strVal val="#ppt_y"/>
                                          </p:val>
                                        </p:tav>
                                        <p:tav tm="100000">
                                          <p:val>
                                            <p:strVal val="#ppt_y"/>
                                          </p:val>
                                        </p:tav>
                                      </p:tavLst>
                                    </p:anim>
                                    <p:anim calcmode="lin" valueType="num">
                                      <p:cBhvr>
                                        <p:cTn id="151" dur="500" fill="hold"/>
                                        <p:tgtEl>
                                          <p:spTgt spid="22"/>
                                        </p:tgtEl>
                                        <p:attrNameLst>
                                          <p:attrName>ppt_h</p:attrName>
                                        </p:attrNameLst>
                                      </p:cBhvr>
                                      <p:tavLst>
                                        <p:tav tm="0">
                                          <p:val>
                                            <p:strVal val="#ppt_h/10"/>
                                          </p:val>
                                        </p:tav>
                                        <p:tav tm="50000">
                                          <p:val>
                                            <p:strVal val="#ppt_h+.01"/>
                                          </p:val>
                                        </p:tav>
                                        <p:tav tm="100000">
                                          <p:val>
                                            <p:strVal val="#ppt_h"/>
                                          </p:val>
                                        </p:tav>
                                      </p:tavLst>
                                    </p:anim>
                                    <p:anim calcmode="lin" valueType="num">
                                      <p:cBhvr>
                                        <p:cTn id="152" dur="500" fill="hold"/>
                                        <p:tgtEl>
                                          <p:spTgt spid="22"/>
                                        </p:tgtEl>
                                        <p:attrNameLst>
                                          <p:attrName>ppt_w</p:attrName>
                                        </p:attrNameLst>
                                      </p:cBhvr>
                                      <p:tavLst>
                                        <p:tav tm="0">
                                          <p:val>
                                            <p:strVal val="#ppt_w/10"/>
                                          </p:val>
                                        </p:tav>
                                        <p:tav tm="50000">
                                          <p:val>
                                            <p:strVal val="#ppt_w+.01"/>
                                          </p:val>
                                        </p:tav>
                                        <p:tav tm="100000">
                                          <p:val>
                                            <p:strVal val="#ppt_w"/>
                                          </p:val>
                                        </p:tav>
                                      </p:tavLst>
                                    </p:anim>
                                    <p:animEffect transition="in" filter="fade">
                                      <p:cBhvr>
                                        <p:cTn id="153" dur="500" tmFilter="0,0; .5, 1; 1, 1"/>
                                        <p:tgtEl>
                                          <p:spTgt spid="22"/>
                                        </p:tgtEl>
                                      </p:cBhvr>
                                    </p:animEffect>
                                  </p:childTnLst>
                                </p:cTn>
                              </p:par>
                            </p:childTnLst>
                          </p:cTn>
                        </p:par>
                        <p:par>
                          <p:cTn id="154" fill="hold">
                            <p:stCondLst>
                              <p:cond delay="16680"/>
                            </p:stCondLst>
                            <p:childTnLst>
                              <p:par>
                                <p:cTn id="155" presetID="26" presetClass="emph" presetSubtype="0" fill="hold" grpId="1" nodeType="afterEffect">
                                  <p:stCondLst>
                                    <p:cond delay="0"/>
                                  </p:stCondLst>
                                  <p:iterate type="lt">
                                    <p:tmPct val="0"/>
                                  </p:iterate>
                                  <p:childTnLst>
                                    <p:animEffect transition="out" filter="fade">
                                      <p:cBhvr>
                                        <p:cTn id="156" dur="500" tmFilter="0, 0; .2, .5; .8, .5; 1, 0"/>
                                        <p:tgtEl>
                                          <p:spTgt spid="22"/>
                                        </p:tgtEl>
                                      </p:cBhvr>
                                    </p:animEffect>
                                    <p:animScale>
                                      <p:cBhvr>
                                        <p:cTn id="157" dur="250" autoRev="1" fill="hold"/>
                                        <p:tgtEl>
                                          <p:spTgt spid="22"/>
                                        </p:tgtEl>
                                      </p:cBhvr>
                                      <p:by x="105000" y="105000"/>
                                    </p:animScale>
                                  </p:childTnLst>
                                </p:cTn>
                              </p:par>
                            </p:childTnLst>
                          </p:cTn>
                        </p:par>
                        <p:par>
                          <p:cTn id="158" fill="hold">
                            <p:stCondLst>
                              <p:cond delay="17180"/>
                            </p:stCondLst>
                            <p:childTnLst>
                              <p:par>
                                <p:cTn id="159" presetID="41" presetClass="entr" presetSubtype="0" fill="hold" grpId="0" nodeType="afterEffect">
                                  <p:stCondLst>
                                    <p:cond delay="0"/>
                                  </p:stCondLst>
                                  <p:iterate type="lt">
                                    <p:tmPct val="10000"/>
                                  </p:iterate>
                                  <p:childTnLst>
                                    <p:set>
                                      <p:cBhvr>
                                        <p:cTn id="160" dur="1" fill="hold">
                                          <p:stCondLst>
                                            <p:cond delay="0"/>
                                          </p:stCondLst>
                                        </p:cTn>
                                        <p:tgtEl>
                                          <p:spTgt spid="23"/>
                                        </p:tgtEl>
                                        <p:attrNameLst>
                                          <p:attrName>style.visibility</p:attrName>
                                        </p:attrNameLst>
                                      </p:cBhvr>
                                      <p:to>
                                        <p:strVal val="visible"/>
                                      </p:to>
                                    </p:set>
                                    <p:anim calcmode="lin" valueType="num">
                                      <p:cBhvr>
                                        <p:cTn id="161" dur="400" fill="hold"/>
                                        <p:tgtEl>
                                          <p:spTgt spid="23"/>
                                        </p:tgtEl>
                                        <p:attrNameLst>
                                          <p:attrName>ppt_x</p:attrName>
                                        </p:attrNameLst>
                                      </p:cBhvr>
                                      <p:tavLst>
                                        <p:tav tm="0">
                                          <p:val>
                                            <p:strVal val="#ppt_x"/>
                                          </p:val>
                                        </p:tav>
                                        <p:tav tm="50000">
                                          <p:val>
                                            <p:strVal val="#ppt_x+.1"/>
                                          </p:val>
                                        </p:tav>
                                        <p:tav tm="100000">
                                          <p:val>
                                            <p:strVal val="#ppt_x"/>
                                          </p:val>
                                        </p:tav>
                                      </p:tavLst>
                                    </p:anim>
                                    <p:anim calcmode="lin" valueType="num">
                                      <p:cBhvr>
                                        <p:cTn id="162" dur="400" fill="hold"/>
                                        <p:tgtEl>
                                          <p:spTgt spid="23"/>
                                        </p:tgtEl>
                                        <p:attrNameLst>
                                          <p:attrName>ppt_y</p:attrName>
                                        </p:attrNameLst>
                                      </p:cBhvr>
                                      <p:tavLst>
                                        <p:tav tm="0">
                                          <p:val>
                                            <p:strVal val="#ppt_y"/>
                                          </p:val>
                                        </p:tav>
                                        <p:tav tm="100000">
                                          <p:val>
                                            <p:strVal val="#ppt_y"/>
                                          </p:val>
                                        </p:tav>
                                      </p:tavLst>
                                    </p:anim>
                                    <p:anim calcmode="lin" valueType="num">
                                      <p:cBhvr>
                                        <p:cTn id="163" dur="400" fill="hold"/>
                                        <p:tgtEl>
                                          <p:spTgt spid="23"/>
                                        </p:tgtEl>
                                        <p:attrNameLst>
                                          <p:attrName>ppt_h</p:attrName>
                                        </p:attrNameLst>
                                      </p:cBhvr>
                                      <p:tavLst>
                                        <p:tav tm="0">
                                          <p:val>
                                            <p:strVal val="#ppt_h/10"/>
                                          </p:val>
                                        </p:tav>
                                        <p:tav tm="50000">
                                          <p:val>
                                            <p:strVal val="#ppt_h+.01"/>
                                          </p:val>
                                        </p:tav>
                                        <p:tav tm="100000">
                                          <p:val>
                                            <p:strVal val="#ppt_h"/>
                                          </p:val>
                                        </p:tav>
                                      </p:tavLst>
                                    </p:anim>
                                    <p:anim calcmode="lin" valueType="num">
                                      <p:cBhvr>
                                        <p:cTn id="164" dur="400" fill="hold"/>
                                        <p:tgtEl>
                                          <p:spTgt spid="23"/>
                                        </p:tgtEl>
                                        <p:attrNameLst>
                                          <p:attrName>ppt_w</p:attrName>
                                        </p:attrNameLst>
                                      </p:cBhvr>
                                      <p:tavLst>
                                        <p:tav tm="0">
                                          <p:val>
                                            <p:strVal val="#ppt_w/10"/>
                                          </p:val>
                                        </p:tav>
                                        <p:tav tm="50000">
                                          <p:val>
                                            <p:strVal val="#ppt_w+.01"/>
                                          </p:val>
                                        </p:tav>
                                        <p:tav tm="100000">
                                          <p:val>
                                            <p:strVal val="#ppt_w"/>
                                          </p:val>
                                        </p:tav>
                                      </p:tavLst>
                                    </p:anim>
                                    <p:animEffect transition="in" filter="fade">
                                      <p:cBhvr>
                                        <p:cTn id="165" dur="400" tmFilter="0,0; .5, 1; 1, 1"/>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P spid="4" grpId="1"/>
      <p:bldP spid="5" grpId="0"/>
      <p:bldP spid="6" grpId="0" animBg="1"/>
      <p:bldP spid="7" grpId="0"/>
      <p:bldP spid="7" grpId="1"/>
      <p:bldP spid="8" grpId="0"/>
      <p:bldP spid="9" grpId="0" animBg="1"/>
      <p:bldP spid="10" grpId="0"/>
      <p:bldP spid="10" grpId="1"/>
      <p:bldP spid="11" grpId="0"/>
      <p:bldP spid="12" grpId="0" animBg="1"/>
      <p:bldP spid="13" grpId="0"/>
      <p:bldP spid="13" grpId="1"/>
      <p:bldP spid="14" grpId="0"/>
      <p:bldP spid="18" grpId="0" animBg="1"/>
      <p:bldP spid="19" grpId="0"/>
      <p:bldP spid="19" grpId="1"/>
      <p:bldP spid="20" grpId="0"/>
      <p:bldP spid="21" grpId="0" animBg="1"/>
      <p:bldP spid="22" grpId="0"/>
      <p:bldP spid="22" grpId="1"/>
      <p:bldP spid="23"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 name="TextBox 24"/>
          <p:cNvSpPr txBox="1">
            <a:spLocks noChangeArrowheads="1"/>
          </p:cNvSpPr>
          <p:nvPr/>
        </p:nvSpPr>
        <p:spPr bwMode="auto">
          <a:xfrm>
            <a:off x="108196" y="2459655"/>
            <a:ext cx="2304192" cy="1357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898" tIns="31949" rIns="63898" bIns="31949">
            <a:spAutoFit/>
          </a:bodyPr>
          <a:lstStyle/>
          <a:p>
            <a:pPr algn="ctr" eaLnBrk="1" hangingPunct="1"/>
            <a:r>
              <a:rPr lang="zh-TW" altLang="en-US" sz="1400" dirty="0" smtClean="0">
                <a:solidFill>
                  <a:schemeClr val="bg1">
                    <a:lumMod val="85000"/>
                  </a:schemeClr>
                </a:solidFill>
                <a:ea typeface="微软雅黑" pitchFamily="34" charset="-122"/>
              </a:rPr>
              <a:t>開始訓練</a:t>
            </a:r>
            <a:endParaRPr lang="en-US" altLang="zh-TW" sz="1400" dirty="0" smtClean="0">
              <a:solidFill>
                <a:schemeClr val="bg1">
                  <a:lumMod val="85000"/>
                </a:schemeClr>
              </a:solidFill>
              <a:ea typeface="微软雅黑" pitchFamily="34" charset="-122"/>
            </a:endParaRPr>
          </a:p>
          <a:p>
            <a:pPr algn="ctr" eaLnBrk="1" hangingPunct="1"/>
            <a:endParaRPr lang="en-US" altLang="zh-TW" sz="1400" dirty="0">
              <a:solidFill>
                <a:schemeClr val="bg1">
                  <a:lumMod val="85000"/>
                </a:schemeClr>
              </a:solidFill>
              <a:ea typeface="微软雅黑" pitchFamily="34" charset="-122"/>
            </a:endParaRPr>
          </a:p>
          <a:p>
            <a:pPr algn="ctr" eaLnBrk="1" hangingPunct="1"/>
            <a:r>
              <a:rPr lang="en-US" altLang="zh-TW" sz="1400" dirty="0" err="1" smtClean="0">
                <a:solidFill>
                  <a:schemeClr val="bg1">
                    <a:lumMod val="85000"/>
                  </a:schemeClr>
                </a:solidFill>
                <a:ea typeface="微软雅黑" pitchFamily="34" charset="-122"/>
              </a:rPr>
              <a:t>acc</a:t>
            </a:r>
            <a:r>
              <a:rPr lang="zh-TW" altLang="en-US" sz="1400" dirty="0" smtClean="0">
                <a:solidFill>
                  <a:schemeClr val="bg1">
                    <a:lumMod val="85000"/>
                  </a:schemeClr>
                </a:solidFill>
                <a:ea typeface="微软雅黑" pitchFamily="34" charset="-122"/>
              </a:rPr>
              <a:t>每一次都有些微下降</a:t>
            </a:r>
            <a:endParaRPr lang="en-US" altLang="zh-TW" sz="1400" dirty="0" smtClean="0">
              <a:solidFill>
                <a:schemeClr val="bg1">
                  <a:lumMod val="85000"/>
                </a:schemeClr>
              </a:solidFill>
              <a:ea typeface="微软雅黑" pitchFamily="34" charset="-122"/>
            </a:endParaRPr>
          </a:p>
          <a:p>
            <a:pPr algn="ctr" eaLnBrk="1" hangingPunct="1"/>
            <a:r>
              <a:rPr lang="en-US" altLang="zh-CN" sz="1400" dirty="0" err="1" smtClean="0">
                <a:solidFill>
                  <a:schemeClr val="bg1">
                    <a:lumMod val="85000"/>
                  </a:schemeClr>
                </a:solidFill>
                <a:ea typeface="微软雅黑" pitchFamily="34" charset="-122"/>
              </a:rPr>
              <a:t>Val_acc</a:t>
            </a:r>
            <a:r>
              <a:rPr lang="zh-TW" altLang="en-US" sz="1400" dirty="0" smtClean="0">
                <a:solidFill>
                  <a:schemeClr val="bg1">
                    <a:lumMod val="85000"/>
                  </a:schemeClr>
                </a:solidFill>
                <a:ea typeface="微软雅黑" pitchFamily="34" charset="-122"/>
              </a:rPr>
              <a:t>則幾乎不變</a:t>
            </a:r>
            <a:endParaRPr lang="en-US" altLang="zh-TW" sz="1400" dirty="0" smtClean="0">
              <a:solidFill>
                <a:schemeClr val="bg1">
                  <a:lumMod val="85000"/>
                </a:schemeClr>
              </a:solidFill>
              <a:ea typeface="微软雅黑" pitchFamily="34" charset="-122"/>
            </a:endParaRPr>
          </a:p>
          <a:p>
            <a:pPr algn="ctr" eaLnBrk="1" hangingPunct="1"/>
            <a:r>
              <a:rPr lang="zh-TW" altLang="en-US" sz="1400" dirty="0" smtClean="0">
                <a:solidFill>
                  <a:schemeClr val="bg1">
                    <a:lumMod val="85000"/>
                  </a:schemeClr>
                </a:solidFill>
                <a:ea typeface="微软雅黑" pitchFamily="34" charset="-122"/>
              </a:rPr>
              <a:t>可能原因應為樣本數據過於偏頗導致正確率無法上升</a:t>
            </a:r>
            <a:endParaRPr lang="zh-CN" altLang="en-US" sz="1400" dirty="0">
              <a:solidFill>
                <a:schemeClr val="bg1">
                  <a:lumMod val="85000"/>
                </a:schemeClr>
              </a:solidFill>
              <a:ea typeface="微软雅黑" pitchFamily="34" charset="-122"/>
            </a:endParaRPr>
          </a:p>
        </p:txBody>
      </p:sp>
      <p:sp>
        <p:nvSpPr>
          <p:cNvPr id="59" name="平行四边形 5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平行四边形 5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平行四边形 6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平行四边形 6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4" name="TextBox 10"/>
          <p:cNvSpPr txBox="1"/>
          <p:nvPr/>
        </p:nvSpPr>
        <p:spPr>
          <a:xfrm>
            <a:off x="324214" y="71952"/>
            <a:ext cx="1723549"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建立神經網路模型</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65" name="Group 7"/>
          <p:cNvGrpSpPr>
            <a:grpSpLocks/>
          </p:cNvGrpSpPr>
          <p:nvPr/>
        </p:nvGrpSpPr>
        <p:grpSpPr bwMode="auto">
          <a:xfrm>
            <a:off x="180202" y="181952"/>
            <a:ext cx="216018" cy="113981"/>
            <a:chOff x="0" y="0"/>
            <a:chExt cx="1041399" cy="549275"/>
          </a:xfrm>
          <a:solidFill>
            <a:srgbClr val="133E73"/>
          </a:solidFill>
        </p:grpSpPr>
        <p:sp>
          <p:nvSpPr>
            <p:cNvPr id="66"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7"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8"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9" name="TextBox 24"/>
          <p:cNvSpPr txBox="1">
            <a:spLocks noChangeArrowheads="1"/>
          </p:cNvSpPr>
          <p:nvPr/>
        </p:nvSpPr>
        <p:spPr bwMode="auto">
          <a:xfrm>
            <a:off x="3060442" y="1062092"/>
            <a:ext cx="3033658" cy="433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898" tIns="31949" rIns="63898" bIns="31949">
            <a:spAutoFit/>
          </a:bodyPr>
          <a:lstStyle/>
          <a:p>
            <a:pPr algn="r" eaLnBrk="1" hangingPunct="1"/>
            <a:r>
              <a:rPr lang="zh-TW" altLang="en-US" sz="2400" dirty="0" smtClean="0">
                <a:solidFill>
                  <a:schemeClr val="bg1">
                    <a:lumMod val="85000"/>
                  </a:schemeClr>
                </a:solidFill>
                <a:ea typeface="微软雅黑" pitchFamily="34" charset="-122"/>
              </a:rPr>
              <a:t>訓練卷積神經網路</a:t>
            </a:r>
            <a:endParaRPr lang="zh-CN" altLang="en-US" sz="2400" dirty="0">
              <a:solidFill>
                <a:schemeClr val="bg1">
                  <a:lumMod val="85000"/>
                </a:schemeClr>
              </a:solidFill>
              <a:ea typeface="微软雅黑" pitchFamily="34" charset="-122"/>
            </a:endParaRPr>
          </a:p>
        </p:txBody>
      </p:sp>
      <p:pic>
        <p:nvPicPr>
          <p:cNvPr id="2" name="圖片 1"/>
          <p:cNvPicPr>
            <a:picLocks noChangeAspect="1"/>
          </p:cNvPicPr>
          <p:nvPr/>
        </p:nvPicPr>
        <p:blipFill rotWithShape="1">
          <a:blip r:embed="rId3"/>
          <a:srcRect l="22002" t="14555" r="21201" b="50000"/>
          <a:stretch/>
        </p:blipFill>
        <p:spPr>
          <a:xfrm>
            <a:off x="2412388" y="1944108"/>
            <a:ext cx="6177515" cy="2088174"/>
          </a:xfrm>
          <a:prstGeom prst="rect">
            <a:avLst/>
          </a:prstGeom>
        </p:spPr>
      </p:pic>
    </p:spTree>
    <p:extLst>
      <p:ext uri="{BB962C8B-B14F-4D97-AF65-F5344CB8AC3E}">
        <p14:creationId xmlns:p14="http://schemas.microsoft.com/office/powerpoint/2010/main" val="17031631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0-#ppt_w/2"/>
                                          </p:val>
                                        </p:tav>
                                        <p:tav tm="100000">
                                          <p:val>
                                            <p:strVal val="#ppt_x"/>
                                          </p:val>
                                        </p:tav>
                                      </p:tavLst>
                                    </p:anim>
                                    <p:anim calcmode="lin" valueType="num">
                                      <p:cBhvr additive="base">
                                        <p:cTn id="8" dur="500" fill="hold"/>
                                        <p:tgtEl>
                                          <p:spTgt spid="6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64"/>
                                        </p:tgtEl>
                                        <p:attrNameLst>
                                          <p:attrName>style.visibility</p:attrName>
                                        </p:attrNameLst>
                                      </p:cBhvr>
                                      <p:to>
                                        <p:strVal val="visible"/>
                                      </p:to>
                                    </p:set>
                                    <p:anim calcmode="lin" valueType="num">
                                      <p:cBhvr>
                                        <p:cTn id="12"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64"/>
                                        </p:tgtEl>
                                        <p:attrNameLst>
                                          <p:attrName>ppt_y</p:attrName>
                                        </p:attrNameLst>
                                      </p:cBhvr>
                                      <p:tavLst>
                                        <p:tav tm="0">
                                          <p:val>
                                            <p:strVal val="#ppt_y"/>
                                          </p:val>
                                        </p:tav>
                                        <p:tav tm="100000">
                                          <p:val>
                                            <p:strVal val="#ppt_y"/>
                                          </p:val>
                                        </p:tav>
                                      </p:tavLst>
                                    </p:anim>
                                    <p:anim calcmode="lin" valueType="num">
                                      <p:cBhvr>
                                        <p:cTn id="14"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64"/>
                                        </p:tgtEl>
                                      </p:cBhvr>
                                    </p:animEffect>
                                  </p:childTnLst>
                                </p:cTn>
                              </p:par>
                            </p:childTnLst>
                          </p:cTn>
                        </p:par>
                        <p:par>
                          <p:cTn id="17" fill="hold">
                            <p:stCondLst>
                              <p:cond delay="1350"/>
                            </p:stCondLst>
                            <p:childTnLst>
                              <p:par>
                                <p:cTn id="18" presetID="1" presetClass="emph" presetSubtype="2" fill="hold" grpId="0" nodeType="afterEffect">
                                  <p:stCondLst>
                                    <p:cond delay="0"/>
                                  </p:stCondLst>
                                  <p:childTnLst>
                                    <p:animClr clrSpc="rgb" dir="cw">
                                      <p:cBhvr>
                                        <p:cTn id="19" dur="300" fill="hold"/>
                                        <p:tgtEl>
                                          <p:spTgt spid="61"/>
                                        </p:tgtEl>
                                        <p:attrNameLst>
                                          <p:attrName>fillcolor</p:attrName>
                                        </p:attrNameLst>
                                      </p:cBhvr>
                                      <p:to>
                                        <a:srgbClr val="00AEEF"/>
                                      </p:to>
                                    </p:animClr>
                                    <p:set>
                                      <p:cBhvr>
                                        <p:cTn id="20" dur="300" fill="hold"/>
                                        <p:tgtEl>
                                          <p:spTgt spid="61"/>
                                        </p:tgtEl>
                                        <p:attrNameLst>
                                          <p:attrName>fill.type</p:attrName>
                                        </p:attrNameLst>
                                      </p:cBhvr>
                                      <p:to>
                                        <p:strVal val="solid"/>
                                      </p:to>
                                    </p:set>
                                    <p:set>
                                      <p:cBhvr>
                                        <p:cTn id="21" dur="300" fill="hold"/>
                                        <p:tgtEl>
                                          <p:spTgt spid="61"/>
                                        </p:tgtEl>
                                        <p:attrNameLst>
                                          <p:attrName>fill.on</p:attrName>
                                        </p:attrNameLst>
                                      </p:cBhvr>
                                      <p:to>
                                        <p:strVal val="true"/>
                                      </p:to>
                                    </p:set>
                                  </p:childTnLst>
                                </p:cTn>
                              </p:par>
                              <p:par>
                                <p:cTn id="22" presetID="12" presetClass="entr" presetSubtype="1" fill="hold" grpId="0" nodeType="withEffect">
                                  <p:stCondLst>
                                    <p:cond delay="0"/>
                                  </p:stCondLst>
                                  <p:childTnLst>
                                    <p:set>
                                      <p:cBhvr>
                                        <p:cTn id="23" dur="1" fill="hold">
                                          <p:stCondLst>
                                            <p:cond delay="0"/>
                                          </p:stCondLst>
                                        </p:cTn>
                                        <p:tgtEl>
                                          <p:spTgt spid="48"/>
                                        </p:tgtEl>
                                        <p:attrNameLst>
                                          <p:attrName>style.visibility</p:attrName>
                                        </p:attrNameLst>
                                      </p:cBhvr>
                                      <p:to>
                                        <p:strVal val="visible"/>
                                      </p:to>
                                    </p:set>
                                    <p:anim calcmode="lin" valueType="num">
                                      <p:cBhvr>
                                        <p:cTn id="24" dur="500"/>
                                        <p:tgtEl>
                                          <p:spTgt spid="48"/>
                                        </p:tgtEl>
                                        <p:attrNameLst>
                                          <p:attrName>ppt_y</p:attrName>
                                        </p:attrNameLst>
                                      </p:cBhvr>
                                      <p:tavLst>
                                        <p:tav tm="0">
                                          <p:val>
                                            <p:strVal val="#ppt_y-#ppt_h*1.125000"/>
                                          </p:val>
                                        </p:tav>
                                        <p:tav tm="100000">
                                          <p:val>
                                            <p:strVal val="#ppt_y"/>
                                          </p:val>
                                        </p:tav>
                                      </p:tavLst>
                                    </p:anim>
                                    <p:animEffect transition="in" filter="wipe(down)">
                                      <p:cBhvr>
                                        <p:cTn id="25" dur="500"/>
                                        <p:tgtEl>
                                          <p:spTgt spid="48"/>
                                        </p:tgtEl>
                                      </p:cBhvr>
                                    </p:animEffect>
                                  </p:childTnLst>
                                </p:cTn>
                              </p:par>
                              <p:par>
                                <p:cTn id="26" presetID="12" presetClass="entr" presetSubtype="1"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 calcmode="lin" valueType="num">
                                      <p:cBhvr>
                                        <p:cTn id="28" dur="500"/>
                                        <p:tgtEl>
                                          <p:spTgt spid="19"/>
                                        </p:tgtEl>
                                        <p:attrNameLst>
                                          <p:attrName>ppt_y</p:attrName>
                                        </p:attrNameLst>
                                      </p:cBhvr>
                                      <p:tavLst>
                                        <p:tav tm="0">
                                          <p:val>
                                            <p:strVal val="#ppt_y-#ppt_h*1.125000"/>
                                          </p:val>
                                        </p:tav>
                                        <p:tav tm="100000">
                                          <p:val>
                                            <p:strVal val="#ppt_y"/>
                                          </p:val>
                                        </p:tav>
                                      </p:tavLst>
                                    </p:anim>
                                    <p:animEffect transition="in" filter="wipe(down)">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61" grpId="0" animBg="1"/>
      <p:bldP spid="64" grpId="0"/>
      <p:bldP spid="19" grpId="0"/>
    </p:bldLst>
  </p:timing>
  <p:extLst mod="1">
    <p:ext uri="{E180D4A7-C9FB-4DFB-919C-405C955672EB}">
      <p14:showEvtLst xmlns:p14="http://schemas.microsoft.com/office/powerpoint/2010/main">
        <p14:playEvt time="1316" objId="69"/>
        <p14:stopEvt time="2082" objId="69"/>
      </p14:showEvtLst>
    </p:ext>
  </p:extLs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0" name="组合 13"/>
          <p:cNvGrpSpPr/>
          <p:nvPr/>
        </p:nvGrpSpPr>
        <p:grpSpPr>
          <a:xfrm>
            <a:off x="4744036" y="1277584"/>
            <a:ext cx="2474665" cy="253257"/>
            <a:chOff x="6425869" y="1500376"/>
            <a:chExt cx="3352800" cy="344678"/>
          </a:xfrm>
        </p:grpSpPr>
        <p:cxnSp>
          <p:nvCxnSpPr>
            <p:cNvPr id="31" name="直接连接符 18"/>
            <p:cNvCxnSpPr/>
            <p:nvPr/>
          </p:nvCxnSpPr>
          <p:spPr>
            <a:xfrm flipV="1">
              <a:off x="6425869" y="1500376"/>
              <a:ext cx="523875" cy="344678"/>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2" name="直接连接符 20"/>
            <p:cNvCxnSpPr/>
            <p:nvPr/>
          </p:nvCxnSpPr>
          <p:spPr>
            <a:xfrm>
              <a:off x="6949744" y="1500376"/>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33" name="组合 14"/>
          <p:cNvGrpSpPr/>
          <p:nvPr/>
        </p:nvGrpSpPr>
        <p:grpSpPr>
          <a:xfrm>
            <a:off x="6022071" y="2527759"/>
            <a:ext cx="2474665" cy="253257"/>
            <a:chOff x="8157414" y="3201844"/>
            <a:chExt cx="3352800" cy="344678"/>
          </a:xfrm>
        </p:grpSpPr>
        <p:cxnSp>
          <p:nvCxnSpPr>
            <p:cNvPr id="34" name="直接连接符 21"/>
            <p:cNvCxnSpPr/>
            <p:nvPr/>
          </p:nvCxnSpPr>
          <p:spPr>
            <a:xfrm flipV="1">
              <a:off x="8157414" y="3201844"/>
              <a:ext cx="523875" cy="344678"/>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5" name="直接连接符 22"/>
            <p:cNvCxnSpPr/>
            <p:nvPr/>
          </p:nvCxnSpPr>
          <p:spPr>
            <a:xfrm>
              <a:off x="8681289" y="3201844"/>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36" name="组合 16"/>
          <p:cNvGrpSpPr/>
          <p:nvPr/>
        </p:nvGrpSpPr>
        <p:grpSpPr>
          <a:xfrm>
            <a:off x="798815" y="2093134"/>
            <a:ext cx="2427867" cy="464462"/>
            <a:chOff x="859010" y="4001456"/>
            <a:chExt cx="3289396" cy="632124"/>
          </a:xfrm>
        </p:grpSpPr>
        <p:cxnSp>
          <p:nvCxnSpPr>
            <p:cNvPr id="37" name="直接连接符 19"/>
            <p:cNvCxnSpPr/>
            <p:nvPr/>
          </p:nvCxnSpPr>
          <p:spPr>
            <a:xfrm>
              <a:off x="3687935" y="4001456"/>
              <a:ext cx="460471" cy="632124"/>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8" name="直接连接符 23"/>
            <p:cNvCxnSpPr/>
            <p:nvPr/>
          </p:nvCxnSpPr>
          <p:spPr>
            <a:xfrm>
              <a:off x="859010" y="4001457"/>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39" name="组合 15"/>
          <p:cNvGrpSpPr/>
          <p:nvPr/>
        </p:nvGrpSpPr>
        <p:grpSpPr>
          <a:xfrm>
            <a:off x="1390556" y="3880711"/>
            <a:ext cx="2474665" cy="253257"/>
            <a:chOff x="2417853" y="5824691"/>
            <a:chExt cx="3352800" cy="344678"/>
          </a:xfrm>
        </p:grpSpPr>
        <p:cxnSp>
          <p:nvCxnSpPr>
            <p:cNvPr id="40" name="直接连接符 24"/>
            <p:cNvCxnSpPr/>
            <p:nvPr/>
          </p:nvCxnSpPr>
          <p:spPr>
            <a:xfrm flipV="1">
              <a:off x="5246778" y="5824691"/>
              <a:ext cx="523875" cy="344678"/>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1" name="直接连接符 25"/>
            <p:cNvCxnSpPr/>
            <p:nvPr/>
          </p:nvCxnSpPr>
          <p:spPr>
            <a:xfrm>
              <a:off x="2417853" y="6169369"/>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42" name="Group 86"/>
          <p:cNvGrpSpPr/>
          <p:nvPr/>
        </p:nvGrpSpPr>
        <p:grpSpPr>
          <a:xfrm>
            <a:off x="2859503" y="2267127"/>
            <a:ext cx="1342787" cy="1336735"/>
            <a:chOff x="2904457" y="2313472"/>
            <a:chExt cx="1364456" cy="1364456"/>
          </a:xfrm>
        </p:grpSpPr>
        <p:sp>
          <p:nvSpPr>
            <p:cNvPr id="43" name="矩形 2"/>
            <p:cNvSpPr/>
            <p:nvPr/>
          </p:nvSpPr>
          <p:spPr>
            <a:xfrm rot="2703315">
              <a:off x="2904457" y="2313472"/>
              <a:ext cx="1364456" cy="1364456"/>
            </a:xfrm>
            <a:prstGeom prst="rect">
              <a:avLst/>
            </a:prstGeom>
            <a:solidFill>
              <a:srgbClr val="0070C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sp>
          <p:nvSpPr>
            <p:cNvPr id="44" name="直角三角形 3"/>
            <p:cNvSpPr/>
            <p:nvPr/>
          </p:nvSpPr>
          <p:spPr>
            <a:xfrm rot="2703315">
              <a:off x="2904457" y="2313472"/>
              <a:ext cx="1364456" cy="1364456"/>
            </a:xfrm>
            <a:prstGeom prst="rtTriangl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dirty="0">
                <a:solidFill>
                  <a:schemeClr val="bg1">
                    <a:lumMod val="85000"/>
                  </a:schemeClr>
                </a:solidFill>
              </a:endParaRPr>
            </a:p>
          </p:txBody>
        </p:sp>
        <p:pic>
          <p:nvPicPr>
            <p:cNvPr id="45" name="Picture 5"/>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3111305" y="2609965"/>
              <a:ext cx="950758" cy="783893"/>
            </a:xfrm>
            <a:prstGeom prst="rect">
              <a:avLst/>
            </a:prstGeom>
            <a:noFill/>
            <a:ln>
              <a:noFill/>
            </a:ln>
            <a:effectLst/>
          </p:spPr>
        </p:pic>
      </p:grpSp>
      <p:grpSp>
        <p:nvGrpSpPr>
          <p:cNvPr id="46" name="Group 89"/>
          <p:cNvGrpSpPr/>
          <p:nvPr/>
        </p:nvGrpSpPr>
        <p:grpSpPr>
          <a:xfrm>
            <a:off x="4848051" y="2267128"/>
            <a:ext cx="1342787" cy="1336735"/>
            <a:chOff x="4925095" y="2313472"/>
            <a:chExt cx="1364456" cy="1364457"/>
          </a:xfrm>
        </p:grpSpPr>
        <p:sp>
          <p:nvSpPr>
            <p:cNvPr id="47" name="矩形 7"/>
            <p:cNvSpPr/>
            <p:nvPr/>
          </p:nvSpPr>
          <p:spPr>
            <a:xfrm rot="2703315">
              <a:off x="4925095" y="2313473"/>
              <a:ext cx="1364456" cy="1364456"/>
            </a:xfrm>
            <a:prstGeom prst="rect">
              <a:avLst/>
            </a:prstGeom>
            <a:solidFill>
              <a:srgbClr val="0070C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dirty="0">
                <a:solidFill>
                  <a:schemeClr val="bg1">
                    <a:lumMod val="85000"/>
                  </a:schemeClr>
                </a:solidFill>
              </a:endParaRPr>
            </a:p>
          </p:txBody>
        </p:sp>
        <p:sp>
          <p:nvSpPr>
            <p:cNvPr id="48" name="直角三角形 8"/>
            <p:cNvSpPr/>
            <p:nvPr/>
          </p:nvSpPr>
          <p:spPr>
            <a:xfrm rot="2703315">
              <a:off x="4925095" y="2313472"/>
              <a:ext cx="1364456" cy="1364456"/>
            </a:xfrm>
            <a:prstGeom prst="rtTriangl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sp>
          <p:nvSpPr>
            <p:cNvPr id="49" name="Freeform 15"/>
            <p:cNvSpPr>
              <a:spLocks noEditPoints="1"/>
            </p:cNvSpPr>
            <p:nvPr/>
          </p:nvSpPr>
          <p:spPr bwMode="black">
            <a:xfrm>
              <a:off x="5220354" y="2609965"/>
              <a:ext cx="722861" cy="713313"/>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rgbClr val="FFFFFF"/>
            </a:solidFill>
            <a:ln>
              <a:noFill/>
            </a:ln>
          </p:spPr>
          <p:txBody>
            <a:bodyPr vert="horz" wrap="square" lIns="0" tIns="54847" rIns="109693" bIns="54847" numCol="1" anchor="t" anchorCtr="0" compatLnSpc="1"/>
            <a:lstStyle/>
            <a:p>
              <a:pPr algn="ctr"/>
              <a:endParaRPr lang="en-US" sz="1200" dirty="0">
                <a:solidFill>
                  <a:schemeClr val="bg1">
                    <a:lumMod val="85000"/>
                  </a:schemeClr>
                </a:solidFill>
              </a:endParaRPr>
            </a:p>
          </p:txBody>
        </p:sp>
      </p:grpSp>
      <p:grpSp>
        <p:nvGrpSpPr>
          <p:cNvPr id="50" name="Group 88"/>
          <p:cNvGrpSpPr/>
          <p:nvPr/>
        </p:nvGrpSpPr>
        <p:grpSpPr>
          <a:xfrm>
            <a:off x="3853777" y="1281849"/>
            <a:ext cx="1342787" cy="1336735"/>
            <a:chOff x="3914776" y="1307760"/>
            <a:chExt cx="1364456" cy="1364456"/>
          </a:xfrm>
        </p:grpSpPr>
        <p:sp>
          <p:nvSpPr>
            <p:cNvPr id="51" name="矩形 1"/>
            <p:cNvSpPr/>
            <p:nvPr/>
          </p:nvSpPr>
          <p:spPr>
            <a:xfrm rot="2703315">
              <a:off x="3914776" y="1307760"/>
              <a:ext cx="1364456" cy="1364456"/>
            </a:xfrm>
            <a:prstGeom prst="rect">
              <a:avLst/>
            </a:prstGeom>
            <a:solidFill>
              <a:srgbClr val="0070C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sp>
          <p:nvSpPr>
            <p:cNvPr id="52" name="直角三角形 4"/>
            <p:cNvSpPr/>
            <p:nvPr/>
          </p:nvSpPr>
          <p:spPr>
            <a:xfrm rot="2703315">
              <a:off x="3914776" y="1307760"/>
              <a:ext cx="1364456" cy="1364456"/>
            </a:xfrm>
            <a:prstGeom prst="rtTriangl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pic>
          <p:nvPicPr>
            <p:cNvPr id="53" name="Picture 30" descr="service-based.png"/>
            <p:cNvPicPr>
              <a:picLocks noChangeAspect="1"/>
            </p:cNvPicPr>
            <p:nvPr/>
          </p:nvPicPr>
          <p:blipFill>
            <a:blip r:embed="rId5" cstate="print"/>
            <a:srcRect/>
            <a:stretch>
              <a:fillRect/>
            </a:stretch>
          </p:blipFill>
          <p:spPr bwMode="auto">
            <a:xfrm>
              <a:off x="4058503" y="1522900"/>
              <a:ext cx="1048883" cy="1087065"/>
            </a:xfrm>
            <a:prstGeom prst="rect">
              <a:avLst/>
            </a:prstGeom>
            <a:noFill/>
            <a:ln>
              <a:noFill/>
            </a:ln>
          </p:spPr>
        </p:pic>
      </p:grpSp>
      <p:grpSp>
        <p:nvGrpSpPr>
          <p:cNvPr id="54" name="Group 91"/>
          <p:cNvGrpSpPr/>
          <p:nvPr/>
        </p:nvGrpSpPr>
        <p:grpSpPr>
          <a:xfrm>
            <a:off x="3875186" y="3251276"/>
            <a:ext cx="1342787" cy="1336735"/>
            <a:chOff x="3936529" y="3318030"/>
            <a:chExt cx="1364457" cy="1364456"/>
          </a:xfrm>
        </p:grpSpPr>
        <p:sp>
          <p:nvSpPr>
            <p:cNvPr id="55" name="直角三角形 4"/>
            <p:cNvSpPr/>
            <p:nvPr/>
          </p:nvSpPr>
          <p:spPr>
            <a:xfrm rot="2703315">
              <a:off x="3936529" y="3318030"/>
              <a:ext cx="1364456" cy="1364456"/>
            </a:xfrm>
            <a:prstGeom prst="r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grpSp>
          <p:nvGrpSpPr>
            <p:cNvPr id="56" name="Group 90"/>
            <p:cNvGrpSpPr/>
            <p:nvPr/>
          </p:nvGrpSpPr>
          <p:grpSpPr>
            <a:xfrm>
              <a:off x="3936530" y="3318030"/>
              <a:ext cx="1364456" cy="1364456"/>
              <a:chOff x="3653942" y="3445038"/>
              <a:chExt cx="1364456" cy="1364456"/>
            </a:xfrm>
          </p:grpSpPr>
          <p:sp>
            <p:nvSpPr>
              <p:cNvPr id="57" name="矩形 1"/>
              <p:cNvSpPr/>
              <p:nvPr/>
            </p:nvSpPr>
            <p:spPr>
              <a:xfrm rot="2703315">
                <a:off x="3653942" y="3445038"/>
                <a:ext cx="1364456" cy="1364456"/>
              </a:xfrm>
              <a:prstGeom prst="rect">
                <a:avLst/>
              </a:prstGeom>
              <a:solidFill>
                <a:srgbClr val="00AE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dirty="0">
                  <a:solidFill>
                    <a:schemeClr val="bg1">
                      <a:lumMod val="85000"/>
                    </a:schemeClr>
                  </a:solidFill>
                </a:endParaRPr>
              </a:p>
            </p:txBody>
          </p:sp>
          <p:pic>
            <p:nvPicPr>
              <p:cNvPr id="58" name="Picture 186"/>
              <p:cNvPicPr/>
              <p:nvPr>
                <p:custDataLst>
                  <p:tags r:id="rId1"/>
                </p:custDataLst>
              </p:nvPr>
            </p:nvPicPr>
            <p:blipFill>
              <a:blip r:embed="rId6" cstate="print">
                <a:extLst>
                  <a:ext uri="{28A0092B-C50C-407E-A947-70E740481C1C}">
                    <a14:useLocalDpi xmlns:a14="http://schemas.microsoft.com/office/drawing/2010/main" val="0"/>
                  </a:ext>
                </a:extLst>
              </a:blip>
              <a:stretch>
                <a:fillRect/>
              </a:stretch>
            </p:blipFill>
            <p:spPr>
              <a:xfrm rot="1200739">
                <a:off x="3958409" y="3717998"/>
                <a:ext cx="787452" cy="739052"/>
              </a:xfrm>
              <a:prstGeom prst="rect">
                <a:avLst/>
              </a:prstGeom>
              <a:effectLst/>
            </p:spPr>
          </p:pic>
        </p:grpSp>
      </p:grpSp>
      <p:grpSp>
        <p:nvGrpSpPr>
          <p:cNvPr id="59" name="组合 25"/>
          <p:cNvGrpSpPr/>
          <p:nvPr/>
        </p:nvGrpSpPr>
        <p:grpSpPr>
          <a:xfrm>
            <a:off x="5215785" y="981734"/>
            <a:ext cx="3036219" cy="827568"/>
            <a:chOff x="503238" y="2746886"/>
            <a:chExt cx="2174935" cy="844731"/>
          </a:xfrm>
        </p:grpSpPr>
        <p:sp>
          <p:nvSpPr>
            <p:cNvPr id="60" name="矩形 26"/>
            <p:cNvSpPr/>
            <p:nvPr/>
          </p:nvSpPr>
          <p:spPr>
            <a:xfrm>
              <a:off x="503238" y="3053880"/>
              <a:ext cx="2174935" cy="537737"/>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p>
          </p:txBody>
        </p:sp>
        <p:sp>
          <p:nvSpPr>
            <p:cNvPr id="61" name="矩形 27"/>
            <p:cNvSpPr/>
            <p:nvPr/>
          </p:nvSpPr>
          <p:spPr>
            <a:xfrm>
              <a:off x="550382" y="2746886"/>
              <a:ext cx="903925" cy="314160"/>
            </a:xfrm>
            <a:prstGeom prst="rect">
              <a:avLst/>
            </a:prstGeom>
          </p:spPr>
          <p:txBody>
            <a:bodyPr wrap="none">
              <a:spAutoFit/>
            </a:bodyPr>
            <a:lstStyle/>
            <a:p>
              <a:pPr algn="l">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62" name="组合 25"/>
          <p:cNvGrpSpPr/>
          <p:nvPr/>
        </p:nvGrpSpPr>
        <p:grpSpPr>
          <a:xfrm>
            <a:off x="6468939" y="2227367"/>
            <a:ext cx="2367401" cy="1085586"/>
            <a:chOff x="503239" y="2746886"/>
            <a:chExt cx="1695841" cy="1108100"/>
          </a:xfrm>
        </p:grpSpPr>
        <p:sp>
          <p:nvSpPr>
            <p:cNvPr id="63" name="矩形 26"/>
            <p:cNvSpPr/>
            <p:nvPr/>
          </p:nvSpPr>
          <p:spPr>
            <a:xfrm>
              <a:off x="503239" y="3053880"/>
              <a:ext cx="1695841" cy="801106"/>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p>
          </p:txBody>
        </p:sp>
        <p:sp>
          <p:nvSpPr>
            <p:cNvPr id="64" name="矩形 27"/>
            <p:cNvSpPr/>
            <p:nvPr/>
          </p:nvSpPr>
          <p:spPr>
            <a:xfrm>
              <a:off x="550382" y="2746886"/>
              <a:ext cx="903926" cy="314160"/>
            </a:xfrm>
            <a:prstGeom prst="rect">
              <a:avLst/>
            </a:prstGeom>
          </p:spPr>
          <p:txBody>
            <a:bodyPr wrap="none">
              <a:spAutoFit/>
            </a:bodyPr>
            <a:lstStyle/>
            <a:p>
              <a:pPr algn="l">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65" name="组合 25"/>
          <p:cNvGrpSpPr/>
          <p:nvPr/>
        </p:nvGrpSpPr>
        <p:grpSpPr>
          <a:xfrm>
            <a:off x="340087" y="1787266"/>
            <a:ext cx="2546724" cy="1085586"/>
            <a:chOff x="174639" y="2746886"/>
            <a:chExt cx="1423165" cy="1108100"/>
          </a:xfrm>
        </p:grpSpPr>
        <p:sp>
          <p:nvSpPr>
            <p:cNvPr id="66" name="矩形 26"/>
            <p:cNvSpPr/>
            <p:nvPr/>
          </p:nvSpPr>
          <p:spPr>
            <a:xfrm>
              <a:off x="174639" y="3053880"/>
              <a:ext cx="1423165" cy="801106"/>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p>
          </p:txBody>
        </p:sp>
        <p:sp>
          <p:nvSpPr>
            <p:cNvPr id="67" name="矩形 27"/>
            <p:cNvSpPr/>
            <p:nvPr/>
          </p:nvSpPr>
          <p:spPr>
            <a:xfrm>
              <a:off x="834164" y="2746886"/>
              <a:ext cx="705168" cy="314160"/>
            </a:xfrm>
            <a:prstGeom prst="rect">
              <a:avLst/>
            </a:prstGeom>
          </p:spPr>
          <p:txBody>
            <a:bodyPr wrap="none">
              <a:spAutoFit/>
            </a:bodyPr>
            <a:lstStyle/>
            <a:p>
              <a:pPr algn="r">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68" name="组合 25"/>
          <p:cNvGrpSpPr/>
          <p:nvPr/>
        </p:nvGrpSpPr>
        <p:grpSpPr>
          <a:xfrm>
            <a:off x="655630" y="3795217"/>
            <a:ext cx="2853516" cy="827568"/>
            <a:chOff x="3197" y="2746886"/>
            <a:chExt cx="1594607" cy="844731"/>
          </a:xfrm>
        </p:grpSpPr>
        <p:sp>
          <p:nvSpPr>
            <p:cNvPr id="69" name="矩形 26"/>
            <p:cNvSpPr/>
            <p:nvPr/>
          </p:nvSpPr>
          <p:spPr>
            <a:xfrm>
              <a:off x="3197" y="3053880"/>
              <a:ext cx="1594607" cy="537737"/>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p>
          </p:txBody>
        </p:sp>
        <p:sp>
          <p:nvSpPr>
            <p:cNvPr id="70" name="矩形 27"/>
            <p:cNvSpPr/>
            <p:nvPr/>
          </p:nvSpPr>
          <p:spPr>
            <a:xfrm>
              <a:off x="834164" y="2746886"/>
              <a:ext cx="705168" cy="314160"/>
            </a:xfrm>
            <a:prstGeom prst="rect">
              <a:avLst/>
            </a:prstGeom>
          </p:spPr>
          <p:txBody>
            <a:bodyPr wrap="none">
              <a:spAutoFit/>
            </a:bodyPr>
            <a:lstStyle/>
            <a:p>
              <a:pPr algn="r">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sp>
        <p:nvSpPr>
          <p:cNvPr id="71" name="平行四边形 70"/>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平行四边形 71"/>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平行四边形 72"/>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平行四边形 73"/>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5" name="直接连接符 74"/>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6" name="TextBox 10"/>
          <p:cNvSpPr txBox="1"/>
          <p:nvPr/>
        </p:nvSpPr>
        <p:spPr>
          <a:xfrm>
            <a:off x="324214" y="71952"/>
            <a:ext cx="1723549"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建立神經網路模型</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77" name="Group 7"/>
          <p:cNvGrpSpPr>
            <a:grpSpLocks/>
          </p:cNvGrpSpPr>
          <p:nvPr/>
        </p:nvGrpSpPr>
        <p:grpSpPr bwMode="auto">
          <a:xfrm>
            <a:off x="180202" y="181952"/>
            <a:ext cx="216018" cy="113981"/>
            <a:chOff x="0" y="0"/>
            <a:chExt cx="1041399" cy="549275"/>
          </a:xfrm>
          <a:solidFill>
            <a:srgbClr val="133E73"/>
          </a:solidFill>
        </p:grpSpPr>
        <p:sp>
          <p:nvSpPr>
            <p:cNvPr id="78"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79"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0"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additive="base">
                                        <p:cTn id="7" dur="500" fill="hold"/>
                                        <p:tgtEl>
                                          <p:spTgt spid="77"/>
                                        </p:tgtEl>
                                        <p:attrNameLst>
                                          <p:attrName>ppt_x</p:attrName>
                                        </p:attrNameLst>
                                      </p:cBhvr>
                                      <p:tavLst>
                                        <p:tav tm="0">
                                          <p:val>
                                            <p:strVal val="0-#ppt_w/2"/>
                                          </p:val>
                                        </p:tav>
                                        <p:tav tm="100000">
                                          <p:val>
                                            <p:strVal val="#ppt_x"/>
                                          </p:val>
                                        </p:tav>
                                      </p:tavLst>
                                    </p:anim>
                                    <p:anim calcmode="lin" valueType="num">
                                      <p:cBhvr additive="base">
                                        <p:cTn id="8" dur="500" fill="hold"/>
                                        <p:tgtEl>
                                          <p:spTgt spid="7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76"/>
                                        </p:tgtEl>
                                        <p:attrNameLst>
                                          <p:attrName>style.visibility</p:attrName>
                                        </p:attrNameLst>
                                      </p:cBhvr>
                                      <p:to>
                                        <p:strVal val="visible"/>
                                      </p:to>
                                    </p:set>
                                    <p:anim calcmode="lin" valueType="num">
                                      <p:cBhvr>
                                        <p:cTn id="12" dur="500" fill="hold"/>
                                        <p:tgtEl>
                                          <p:spTgt spid="76"/>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76"/>
                                        </p:tgtEl>
                                        <p:attrNameLst>
                                          <p:attrName>ppt_y</p:attrName>
                                        </p:attrNameLst>
                                      </p:cBhvr>
                                      <p:tavLst>
                                        <p:tav tm="0">
                                          <p:val>
                                            <p:strVal val="#ppt_y"/>
                                          </p:val>
                                        </p:tav>
                                        <p:tav tm="100000">
                                          <p:val>
                                            <p:strVal val="#ppt_y"/>
                                          </p:val>
                                        </p:tav>
                                      </p:tavLst>
                                    </p:anim>
                                    <p:anim calcmode="lin" valueType="num">
                                      <p:cBhvr>
                                        <p:cTn id="14" dur="500" fill="hold"/>
                                        <p:tgtEl>
                                          <p:spTgt spid="76"/>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7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76"/>
                                        </p:tgtEl>
                                      </p:cBhvr>
                                    </p:animEffect>
                                  </p:childTnLst>
                                </p:cTn>
                              </p:par>
                            </p:childTnLst>
                          </p:cTn>
                        </p:par>
                        <p:par>
                          <p:cTn id="17" fill="hold">
                            <p:stCondLst>
                              <p:cond delay="1350"/>
                            </p:stCondLst>
                            <p:childTnLst>
                              <p:par>
                                <p:cTn id="18" presetID="1" presetClass="emph" presetSubtype="2" fill="hold" grpId="0" nodeType="afterEffect">
                                  <p:stCondLst>
                                    <p:cond delay="0"/>
                                  </p:stCondLst>
                                  <p:childTnLst>
                                    <p:animClr clrSpc="rgb" dir="cw">
                                      <p:cBhvr>
                                        <p:cTn id="19" dur="300" fill="hold"/>
                                        <p:tgtEl>
                                          <p:spTgt spid="73"/>
                                        </p:tgtEl>
                                        <p:attrNameLst>
                                          <p:attrName>fillcolor</p:attrName>
                                        </p:attrNameLst>
                                      </p:cBhvr>
                                      <p:to>
                                        <a:srgbClr val="00AEEF"/>
                                      </p:to>
                                    </p:animClr>
                                    <p:set>
                                      <p:cBhvr>
                                        <p:cTn id="20" dur="300" fill="hold"/>
                                        <p:tgtEl>
                                          <p:spTgt spid="73"/>
                                        </p:tgtEl>
                                        <p:attrNameLst>
                                          <p:attrName>fill.type</p:attrName>
                                        </p:attrNameLst>
                                      </p:cBhvr>
                                      <p:to>
                                        <p:strVal val="solid"/>
                                      </p:to>
                                    </p:set>
                                    <p:set>
                                      <p:cBhvr>
                                        <p:cTn id="21" dur="300" fill="hold"/>
                                        <p:tgtEl>
                                          <p:spTgt spid="73"/>
                                        </p:tgtEl>
                                        <p:attrNameLst>
                                          <p:attrName>fill.on</p:attrName>
                                        </p:attrNameLst>
                                      </p:cBhvr>
                                      <p:to>
                                        <p:strVal val="true"/>
                                      </p:to>
                                    </p:set>
                                  </p:childTnLst>
                                </p:cTn>
                              </p:par>
                            </p:childTnLst>
                          </p:cTn>
                        </p:par>
                        <p:par>
                          <p:cTn id="22" fill="hold">
                            <p:stCondLst>
                              <p:cond delay="1650"/>
                            </p:stCondLst>
                            <p:childTnLst>
                              <p:par>
                                <p:cTn id="23" presetID="30" presetClass="entr" presetSubtype="0" fill="hold" nodeType="afterEffect">
                                  <p:stCondLst>
                                    <p:cond delay="0"/>
                                  </p:stCondLst>
                                  <p:childTnLst>
                                    <p:set>
                                      <p:cBhvr>
                                        <p:cTn id="24" dur="1" fill="hold">
                                          <p:stCondLst>
                                            <p:cond delay="0"/>
                                          </p:stCondLst>
                                        </p:cTn>
                                        <p:tgtEl>
                                          <p:spTgt spid="42"/>
                                        </p:tgtEl>
                                        <p:attrNameLst>
                                          <p:attrName>style.visibility</p:attrName>
                                        </p:attrNameLst>
                                      </p:cBhvr>
                                      <p:to>
                                        <p:strVal val="visible"/>
                                      </p:to>
                                    </p:set>
                                    <p:animEffect transition="in" filter="fade">
                                      <p:cBhvr>
                                        <p:cTn id="25" dur="800" decel="100000"/>
                                        <p:tgtEl>
                                          <p:spTgt spid="42"/>
                                        </p:tgtEl>
                                      </p:cBhvr>
                                    </p:animEffect>
                                    <p:anim calcmode="lin" valueType="num">
                                      <p:cBhvr>
                                        <p:cTn id="26" dur="800" decel="100000" fill="hold"/>
                                        <p:tgtEl>
                                          <p:spTgt spid="42"/>
                                        </p:tgtEl>
                                        <p:attrNameLst>
                                          <p:attrName>style.rotation</p:attrName>
                                        </p:attrNameLst>
                                      </p:cBhvr>
                                      <p:tavLst>
                                        <p:tav tm="0">
                                          <p:val>
                                            <p:fltVal val="-90"/>
                                          </p:val>
                                        </p:tav>
                                        <p:tav tm="100000">
                                          <p:val>
                                            <p:fltVal val="0"/>
                                          </p:val>
                                        </p:tav>
                                      </p:tavLst>
                                    </p:anim>
                                    <p:anim calcmode="lin" valueType="num">
                                      <p:cBhvr>
                                        <p:cTn id="27" dur="800" decel="100000" fill="hold"/>
                                        <p:tgtEl>
                                          <p:spTgt spid="42"/>
                                        </p:tgtEl>
                                        <p:attrNameLst>
                                          <p:attrName>ppt_x</p:attrName>
                                        </p:attrNameLst>
                                      </p:cBhvr>
                                      <p:tavLst>
                                        <p:tav tm="0">
                                          <p:val>
                                            <p:strVal val="#ppt_x+0.4"/>
                                          </p:val>
                                        </p:tav>
                                        <p:tav tm="100000">
                                          <p:val>
                                            <p:strVal val="#ppt_x-0.05"/>
                                          </p:val>
                                        </p:tav>
                                      </p:tavLst>
                                    </p:anim>
                                    <p:anim calcmode="lin" valueType="num">
                                      <p:cBhvr>
                                        <p:cTn id="28" dur="800" decel="100000" fill="hold"/>
                                        <p:tgtEl>
                                          <p:spTgt spid="42"/>
                                        </p:tgtEl>
                                        <p:attrNameLst>
                                          <p:attrName>ppt_y</p:attrName>
                                        </p:attrNameLst>
                                      </p:cBhvr>
                                      <p:tavLst>
                                        <p:tav tm="0">
                                          <p:val>
                                            <p:strVal val="#ppt_y-0.4"/>
                                          </p:val>
                                        </p:tav>
                                        <p:tav tm="100000">
                                          <p:val>
                                            <p:strVal val="#ppt_y+0.1"/>
                                          </p:val>
                                        </p:tav>
                                      </p:tavLst>
                                    </p:anim>
                                    <p:anim calcmode="lin" valueType="num">
                                      <p:cBhvr>
                                        <p:cTn id="29" dur="200" accel="100000" fill="hold">
                                          <p:stCondLst>
                                            <p:cond delay="800"/>
                                          </p:stCondLst>
                                        </p:cTn>
                                        <p:tgtEl>
                                          <p:spTgt spid="42"/>
                                        </p:tgtEl>
                                        <p:attrNameLst>
                                          <p:attrName>ppt_x</p:attrName>
                                        </p:attrNameLst>
                                      </p:cBhvr>
                                      <p:tavLst>
                                        <p:tav tm="0">
                                          <p:val>
                                            <p:strVal val="#ppt_x-0.05"/>
                                          </p:val>
                                        </p:tav>
                                        <p:tav tm="100000">
                                          <p:val>
                                            <p:strVal val="#ppt_x"/>
                                          </p:val>
                                        </p:tav>
                                      </p:tavLst>
                                    </p:anim>
                                    <p:anim calcmode="lin" valueType="num">
                                      <p:cBhvr>
                                        <p:cTn id="30" dur="200" accel="100000" fill="hold">
                                          <p:stCondLst>
                                            <p:cond delay="800"/>
                                          </p:stCondLst>
                                        </p:cTn>
                                        <p:tgtEl>
                                          <p:spTgt spid="42"/>
                                        </p:tgtEl>
                                        <p:attrNameLst>
                                          <p:attrName>ppt_y</p:attrName>
                                        </p:attrNameLst>
                                      </p:cBhvr>
                                      <p:tavLst>
                                        <p:tav tm="0">
                                          <p:val>
                                            <p:strVal val="#ppt_y+0.1"/>
                                          </p:val>
                                        </p:tav>
                                        <p:tav tm="100000">
                                          <p:val>
                                            <p:strVal val="#ppt_y"/>
                                          </p:val>
                                        </p:tav>
                                      </p:tavLst>
                                    </p:anim>
                                  </p:childTnLst>
                                </p:cTn>
                              </p:par>
                            </p:childTnLst>
                          </p:cTn>
                        </p:par>
                        <p:par>
                          <p:cTn id="31" fill="hold">
                            <p:stCondLst>
                              <p:cond delay="2650"/>
                            </p:stCondLst>
                            <p:childTnLst>
                              <p:par>
                                <p:cTn id="32" presetID="30" presetClass="entr" presetSubtype="0" fill="hold" nodeType="after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fade">
                                      <p:cBhvr>
                                        <p:cTn id="34" dur="800" decel="100000"/>
                                        <p:tgtEl>
                                          <p:spTgt spid="50"/>
                                        </p:tgtEl>
                                      </p:cBhvr>
                                    </p:animEffect>
                                    <p:anim calcmode="lin" valueType="num">
                                      <p:cBhvr>
                                        <p:cTn id="35" dur="800" decel="100000" fill="hold"/>
                                        <p:tgtEl>
                                          <p:spTgt spid="50"/>
                                        </p:tgtEl>
                                        <p:attrNameLst>
                                          <p:attrName>style.rotation</p:attrName>
                                        </p:attrNameLst>
                                      </p:cBhvr>
                                      <p:tavLst>
                                        <p:tav tm="0">
                                          <p:val>
                                            <p:fltVal val="-90"/>
                                          </p:val>
                                        </p:tav>
                                        <p:tav tm="100000">
                                          <p:val>
                                            <p:fltVal val="0"/>
                                          </p:val>
                                        </p:tav>
                                      </p:tavLst>
                                    </p:anim>
                                    <p:anim calcmode="lin" valueType="num">
                                      <p:cBhvr>
                                        <p:cTn id="36" dur="800" decel="100000" fill="hold"/>
                                        <p:tgtEl>
                                          <p:spTgt spid="50"/>
                                        </p:tgtEl>
                                        <p:attrNameLst>
                                          <p:attrName>ppt_x</p:attrName>
                                        </p:attrNameLst>
                                      </p:cBhvr>
                                      <p:tavLst>
                                        <p:tav tm="0">
                                          <p:val>
                                            <p:strVal val="#ppt_x+0.4"/>
                                          </p:val>
                                        </p:tav>
                                        <p:tav tm="100000">
                                          <p:val>
                                            <p:strVal val="#ppt_x-0.05"/>
                                          </p:val>
                                        </p:tav>
                                      </p:tavLst>
                                    </p:anim>
                                    <p:anim calcmode="lin" valueType="num">
                                      <p:cBhvr>
                                        <p:cTn id="37" dur="800" decel="100000" fill="hold"/>
                                        <p:tgtEl>
                                          <p:spTgt spid="50"/>
                                        </p:tgtEl>
                                        <p:attrNameLst>
                                          <p:attrName>ppt_y</p:attrName>
                                        </p:attrNameLst>
                                      </p:cBhvr>
                                      <p:tavLst>
                                        <p:tav tm="0">
                                          <p:val>
                                            <p:strVal val="#ppt_y-0.4"/>
                                          </p:val>
                                        </p:tav>
                                        <p:tav tm="100000">
                                          <p:val>
                                            <p:strVal val="#ppt_y+0.1"/>
                                          </p:val>
                                        </p:tav>
                                      </p:tavLst>
                                    </p:anim>
                                    <p:anim calcmode="lin" valueType="num">
                                      <p:cBhvr>
                                        <p:cTn id="38" dur="200" accel="100000" fill="hold">
                                          <p:stCondLst>
                                            <p:cond delay="800"/>
                                          </p:stCondLst>
                                        </p:cTn>
                                        <p:tgtEl>
                                          <p:spTgt spid="50"/>
                                        </p:tgtEl>
                                        <p:attrNameLst>
                                          <p:attrName>ppt_x</p:attrName>
                                        </p:attrNameLst>
                                      </p:cBhvr>
                                      <p:tavLst>
                                        <p:tav tm="0">
                                          <p:val>
                                            <p:strVal val="#ppt_x-0.05"/>
                                          </p:val>
                                        </p:tav>
                                        <p:tav tm="100000">
                                          <p:val>
                                            <p:strVal val="#ppt_x"/>
                                          </p:val>
                                        </p:tav>
                                      </p:tavLst>
                                    </p:anim>
                                    <p:anim calcmode="lin" valueType="num">
                                      <p:cBhvr>
                                        <p:cTn id="39" dur="200" accel="100000" fill="hold">
                                          <p:stCondLst>
                                            <p:cond delay="800"/>
                                          </p:stCondLst>
                                        </p:cTn>
                                        <p:tgtEl>
                                          <p:spTgt spid="50"/>
                                        </p:tgtEl>
                                        <p:attrNameLst>
                                          <p:attrName>ppt_y</p:attrName>
                                        </p:attrNameLst>
                                      </p:cBhvr>
                                      <p:tavLst>
                                        <p:tav tm="0">
                                          <p:val>
                                            <p:strVal val="#ppt_y+0.1"/>
                                          </p:val>
                                        </p:tav>
                                        <p:tav tm="100000">
                                          <p:val>
                                            <p:strVal val="#ppt_y"/>
                                          </p:val>
                                        </p:tav>
                                      </p:tavLst>
                                    </p:anim>
                                  </p:childTnLst>
                                </p:cTn>
                              </p:par>
                            </p:childTnLst>
                          </p:cTn>
                        </p:par>
                        <p:par>
                          <p:cTn id="40" fill="hold">
                            <p:stCondLst>
                              <p:cond delay="3650"/>
                            </p:stCondLst>
                            <p:childTnLst>
                              <p:par>
                                <p:cTn id="41" presetID="30" presetClass="entr" presetSubtype="0" fill="hold" nodeType="after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800" decel="100000"/>
                                        <p:tgtEl>
                                          <p:spTgt spid="46"/>
                                        </p:tgtEl>
                                      </p:cBhvr>
                                    </p:animEffect>
                                    <p:anim calcmode="lin" valueType="num">
                                      <p:cBhvr>
                                        <p:cTn id="44" dur="800" decel="100000" fill="hold"/>
                                        <p:tgtEl>
                                          <p:spTgt spid="46"/>
                                        </p:tgtEl>
                                        <p:attrNameLst>
                                          <p:attrName>style.rotation</p:attrName>
                                        </p:attrNameLst>
                                      </p:cBhvr>
                                      <p:tavLst>
                                        <p:tav tm="0">
                                          <p:val>
                                            <p:fltVal val="-90"/>
                                          </p:val>
                                        </p:tav>
                                        <p:tav tm="100000">
                                          <p:val>
                                            <p:fltVal val="0"/>
                                          </p:val>
                                        </p:tav>
                                      </p:tavLst>
                                    </p:anim>
                                    <p:anim calcmode="lin" valueType="num">
                                      <p:cBhvr>
                                        <p:cTn id="45" dur="800" decel="100000" fill="hold"/>
                                        <p:tgtEl>
                                          <p:spTgt spid="46"/>
                                        </p:tgtEl>
                                        <p:attrNameLst>
                                          <p:attrName>ppt_x</p:attrName>
                                        </p:attrNameLst>
                                      </p:cBhvr>
                                      <p:tavLst>
                                        <p:tav tm="0">
                                          <p:val>
                                            <p:strVal val="#ppt_x+0.4"/>
                                          </p:val>
                                        </p:tav>
                                        <p:tav tm="100000">
                                          <p:val>
                                            <p:strVal val="#ppt_x-0.05"/>
                                          </p:val>
                                        </p:tav>
                                      </p:tavLst>
                                    </p:anim>
                                    <p:anim calcmode="lin" valueType="num">
                                      <p:cBhvr>
                                        <p:cTn id="46" dur="800" decel="100000" fill="hold"/>
                                        <p:tgtEl>
                                          <p:spTgt spid="46"/>
                                        </p:tgtEl>
                                        <p:attrNameLst>
                                          <p:attrName>ppt_y</p:attrName>
                                        </p:attrNameLst>
                                      </p:cBhvr>
                                      <p:tavLst>
                                        <p:tav tm="0">
                                          <p:val>
                                            <p:strVal val="#ppt_y-0.4"/>
                                          </p:val>
                                        </p:tav>
                                        <p:tav tm="100000">
                                          <p:val>
                                            <p:strVal val="#ppt_y+0.1"/>
                                          </p:val>
                                        </p:tav>
                                      </p:tavLst>
                                    </p:anim>
                                    <p:anim calcmode="lin" valueType="num">
                                      <p:cBhvr>
                                        <p:cTn id="47" dur="200" accel="100000" fill="hold">
                                          <p:stCondLst>
                                            <p:cond delay="800"/>
                                          </p:stCondLst>
                                        </p:cTn>
                                        <p:tgtEl>
                                          <p:spTgt spid="46"/>
                                        </p:tgtEl>
                                        <p:attrNameLst>
                                          <p:attrName>ppt_x</p:attrName>
                                        </p:attrNameLst>
                                      </p:cBhvr>
                                      <p:tavLst>
                                        <p:tav tm="0">
                                          <p:val>
                                            <p:strVal val="#ppt_x-0.05"/>
                                          </p:val>
                                        </p:tav>
                                        <p:tav tm="100000">
                                          <p:val>
                                            <p:strVal val="#ppt_x"/>
                                          </p:val>
                                        </p:tav>
                                      </p:tavLst>
                                    </p:anim>
                                    <p:anim calcmode="lin" valueType="num">
                                      <p:cBhvr>
                                        <p:cTn id="48" dur="200" accel="100000" fill="hold">
                                          <p:stCondLst>
                                            <p:cond delay="800"/>
                                          </p:stCondLst>
                                        </p:cTn>
                                        <p:tgtEl>
                                          <p:spTgt spid="46"/>
                                        </p:tgtEl>
                                        <p:attrNameLst>
                                          <p:attrName>ppt_y</p:attrName>
                                        </p:attrNameLst>
                                      </p:cBhvr>
                                      <p:tavLst>
                                        <p:tav tm="0">
                                          <p:val>
                                            <p:strVal val="#ppt_y+0.1"/>
                                          </p:val>
                                        </p:tav>
                                        <p:tav tm="100000">
                                          <p:val>
                                            <p:strVal val="#ppt_y"/>
                                          </p:val>
                                        </p:tav>
                                      </p:tavLst>
                                    </p:anim>
                                  </p:childTnLst>
                                </p:cTn>
                              </p:par>
                            </p:childTnLst>
                          </p:cTn>
                        </p:par>
                        <p:par>
                          <p:cTn id="49" fill="hold">
                            <p:stCondLst>
                              <p:cond delay="4650"/>
                            </p:stCondLst>
                            <p:childTnLst>
                              <p:par>
                                <p:cTn id="50" presetID="30" presetClass="entr" presetSubtype="0" fill="hold" nodeType="afterEffect">
                                  <p:stCondLst>
                                    <p:cond delay="0"/>
                                  </p:stCondLst>
                                  <p:childTnLst>
                                    <p:set>
                                      <p:cBhvr>
                                        <p:cTn id="51" dur="1" fill="hold">
                                          <p:stCondLst>
                                            <p:cond delay="0"/>
                                          </p:stCondLst>
                                        </p:cTn>
                                        <p:tgtEl>
                                          <p:spTgt spid="54"/>
                                        </p:tgtEl>
                                        <p:attrNameLst>
                                          <p:attrName>style.visibility</p:attrName>
                                        </p:attrNameLst>
                                      </p:cBhvr>
                                      <p:to>
                                        <p:strVal val="visible"/>
                                      </p:to>
                                    </p:set>
                                    <p:animEffect transition="in" filter="fade">
                                      <p:cBhvr>
                                        <p:cTn id="52" dur="800" decel="100000"/>
                                        <p:tgtEl>
                                          <p:spTgt spid="54"/>
                                        </p:tgtEl>
                                      </p:cBhvr>
                                    </p:animEffect>
                                    <p:anim calcmode="lin" valueType="num">
                                      <p:cBhvr>
                                        <p:cTn id="53" dur="800" decel="100000" fill="hold"/>
                                        <p:tgtEl>
                                          <p:spTgt spid="54"/>
                                        </p:tgtEl>
                                        <p:attrNameLst>
                                          <p:attrName>style.rotation</p:attrName>
                                        </p:attrNameLst>
                                      </p:cBhvr>
                                      <p:tavLst>
                                        <p:tav tm="0">
                                          <p:val>
                                            <p:fltVal val="-90"/>
                                          </p:val>
                                        </p:tav>
                                        <p:tav tm="100000">
                                          <p:val>
                                            <p:fltVal val="0"/>
                                          </p:val>
                                        </p:tav>
                                      </p:tavLst>
                                    </p:anim>
                                    <p:anim calcmode="lin" valueType="num">
                                      <p:cBhvr>
                                        <p:cTn id="54" dur="800" decel="100000" fill="hold"/>
                                        <p:tgtEl>
                                          <p:spTgt spid="54"/>
                                        </p:tgtEl>
                                        <p:attrNameLst>
                                          <p:attrName>ppt_x</p:attrName>
                                        </p:attrNameLst>
                                      </p:cBhvr>
                                      <p:tavLst>
                                        <p:tav tm="0">
                                          <p:val>
                                            <p:strVal val="#ppt_x+0.4"/>
                                          </p:val>
                                        </p:tav>
                                        <p:tav tm="100000">
                                          <p:val>
                                            <p:strVal val="#ppt_x-0.05"/>
                                          </p:val>
                                        </p:tav>
                                      </p:tavLst>
                                    </p:anim>
                                    <p:anim calcmode="lin" valueType="num">
                                      <p:cBhvr>
                                        <p:cTn id="55" dur="800" decel="100000" fill="hold"/>
                                        <p:tgtEl>
                                          <p:spTgt spid="54"/>
                                        </p:tgtEl>
                                        <p:attrNameLst>
                                          <p:attrName>ppt_y</p:attrName>
                                        </p:attrNameLst>
                                      </p:cBhvr>
                                      <p:tavLst>
                                        <p:tav tm="0">
                                          <p:val>
                                            <p:strVal val="#ppt_y-0.4"/>
                                          </p:val>
                                        </p:tav>
                                        <p:tav tm="100000">
                                          <p:val>
                                            <p:strVal val="#ppt_y+0.1"/>
                                          </p:val>
                                        </p:tav>
                                      </p:tavLst>
                                    </p:anim>
                                    <p:anim calcmode="lin" valueType="num">
                                      <p:cBhvr>
                                        <p:cTn id="56" dur="200" accel="100000" fill="hold">
                                          <p:stCondLst>
                                            <p:cond delay="800"/>
                                          </p:stCondLst>
                                        </p:cTn>
                                        <p:tgtEl>
                                          <p:spTgt spid="54"/>
                                        </p:tgtEl>
                                        <p:attrNameLst>
                                          <p:attrName>ppt_x</p:attrName>
                                        </p:attrNameLst>
                                      </p:cBhvr>
                                      <p:tavLst>
                                        <p:tav tm="0">
                                          <p:val>
                                            <p:strVal val="#ppt_x-0.05"/>
                                          </p:val>
                                        </p:tav>
                                        <p:tav tm="100000">
                                          <p:val>
                                            <p:strVal val="#ppt_x"/>
                                          </p:val>
                                        </p:tav>
                                      </p:tavLst>
                                    </p:anim>
                                    <p:anim calcmode="lin" valueType="num">
                                      <p:cBhvr>
                                        <p:cTn id="57" dur="200" accel="100000" fill="hold">
                                          <p:stCondLst>
                                            <p:cond delay="800"/>
                                          </p:stCondLst>
                                        </p:cTn>
                                        <p:tgtEl>
                                          <p:spTgt spid="54"/>
                                        </p:tgtEl>
                                        <p:attrNameLst>
                                          <p:attrName>ppt_y</p:attrName>
                                        </p:attrNameLst>
                                      </p:cBhvr>
                                      <p:tavLst>
                                        <p:tav tm="0">
                                          <p:val>
                                            <p:strVal val="#ppt_y+0.1"/>
                                          </p:val>
                                        </p:tav>
                                        <p:tav tm="100000">
                                          <p:val>
                                            <p:strVal val="#ppt_y"/>
                                          </p:val>
                                        </p:tav>
                                      </p:tavLst>
                                    </p:anim>
                                  </p:childTnLst>
                                </p:cTn>
                              </p:par>
                            </p:childTnLst>
                          </p:cTn>
                        </p:par>
                        <p:par>
                          <p:cTn id="58" fill="hold">
                            <p:stCondLst>
                              <p:cond delay="5650"/>
                            </p:stCondLst>
                            <p:childTnLst>
                              <p:par>
                                <p:cTn id="59" presetID="10" presetClass="entr" presetSubtype="0" fill="hold" nodeType="after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fade">
                                      <p:cBhvr>
                                        <p:cTn id="61" dur="500"/>
                                        <p:tgtEl>
                                          <p:spTgt spid="36"/>
                                        </p:tgtEl>
                                      </p:cBhvr>
                                    </p:animEffect>
                                  </p:childTnLst>
                                </p:cTn>
                              </p:par>
                              <p:par>
                                <p:cTn id="62" presetID="10" presetClass="entr" presetSubtype="0" fill="hold" nodeType="with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500"/>
                                        <p:tgtEl>
                                          <p:spTgt spid="30"/>
                                        </p:tgtEl>
                                      </p:cBhvr>
                                    </p:animEffect>
                                  </p:childTnLst>
                                </p:cTn>
                              </p:par>
                              <p:par>
                                <p:cTn id="65" presetID="10" presetClass="entr" presetSubtype="0" fill="hold" nodeType="withEffect">
                                  <p:stCondLst>
                                    <p:cond delay="0"/>
                                  </p:stCondLst>
                                  <p:childTnLst>
                                    <p:set>
                                      <p:cBhvr>
                                        <p:cTn id="66" dur="1" fill="hold">
                                          <p:stCondLst>
                                            <p:cond delay="0"/>
                                          </p:stCondLst>
                                        </p:cTn>
                                        <p:tgtEl>
                                          <p:spTgt spid="39"/>
                                        </p:tgtEl>
                                        <p:attrNameLst>
                                          <p:attrName>style.visibility</p:attrName>
                                        </p:attrNameLst>
                                      </p:cBhvr>
                                      <p:to>
                                        <p:strVal val="visible"/>
                                      </p:to>
                                    </p:set>
                                    <p:animEffect transition="in" filter="fade">
                                      <p:cBhvr>
                                        <p:cTn id="67" dur="500"/>
                                        <p:tgtEl>
                                          <p:spTgt spid="39"/>
                                        </p:tgtEl>
                                      </p:cBhvr>
                                    </p:animEffect>
                                  </p:childTnLst>
                                </p:cTn>
                              </p:par>
                              <p:par>
                                <p:cTn id="68" presetID="10" presetClass="entr" presetSubtype="0" fill="hold" nodeType="withEffect">
                                  <p:stCondLst>
                                    <p:cond delay="0"/>
                                  </p:stCondLst>
                                  <p:childTnLst>
                                    <p:set>
                                      <p:cBhvr>
                                        <p:cTn id="69" dur="1" fill="hold">
                                          <p:stCondLst>
                                            <p:cond delay="0"/>
                                          </p:stCondLst>
                                        </p:cTn>
                                        <p:tgtEl>
                                          <p:spTgt spid="33"/>
                                        </p:tgtEl>
                                        <p:attrNameLst>
                                          <p:attrName>style.visibility</p:attrName>
                                        </p:attrNameLst>
                                      </p:cBhvr>
                                      <p:to>
                                        <p:strVal val="visible"/>
                                      </p:to>
                                    </p:set>
                                    <p:animEffect transition="in" filter="fade">
                                      <p:cBhvr>
                                        <p:cTn id="70" dur="500"/>
                                        <p:tgtEl>
                                          <p:spTgt spid="33"/>
                                        </p:tgtEl>
                                      </p:cBhvr>
                                    </p:animEffect>
                                  </p:childTnLst>
                                </p:cTn>
                              </p:par>
                            </p:childTnLst>
                          </p:cTn>
                        </p:par>
                        <p:par>
                          <p:cTn id="71" fill="hold">
                            <p:stCondLst>
                              <p:cond delay="6150"/>
                            </p:stCondLst>
                            <p:childTnLst>
                              <p:par>
                                <p:cTn id="72" presetID="2" presetClass="entr" presetSubtype="2" decel="100000" fill="hold" nodeType="afterEffect">
                                  <p:stCondLst>
                                    <p:cond delay="0"/>
                                  </p:stCondLst>
                                  <p:childTnLst>
                                    <p:set>
                                      <p:cBhvr>
                                        <p:cTn id="73" dur="1" fill="hold">
                                          <p:stCondLst>
                                            <p:cond delay="0"/>
                                          </p:stCondLst>
                                        </p:cTn>
                                        <p:tgtEl>
                                          <p:spTgt spid="59"/>
                                        </p:tgtEl>
                                        <p:attrNameLst>
                                          <p:attrName>style.visibility</p:attrName>
                                        </p:attrNameLst>
                                      </p:cBhvr>
                                      <p:to>
                                        <p:strVal val="visible"/>
                                      </p:to>
                                    </p:set>
                                    <p:anim calcmode="lin" valueType="num">
                                      <p:cBhvr additive="base">
                                        <p:cTn id="74" dur="500" fill="hold"/>
                                        <p:tgtEl>
                                          <p:spTgt spid="59"/>
                                        </p:tgtEl>
                                        <p:attrNameLst>
                                          <p:attrName>ppt_x</p:attrName>
                                        </p:attrNameLst>
                                      </p:cBhvr>
                                      <p:tavLst>
                                        <p:tav tm="0">
                                          <p:val>
                                            <p:strVal val="1+#ppt_w/2"/>
                                          </p:val>
                                        </p:tav>
                                        <p:tav tm="100000">
                                          <p:val>
                                            <p:strVal val="#ppt_x"/>
                                          </p:val>
                                        </p:tav>
                                      </p:tavLst>
                                    </p:anim>
                                    <p:anim calcmode="lin" valueType="num">
                                      <p:cBhvr additive="base">
                                        <p:cTn id="75" dur="500" fill="hold"/>
                                        <p:tgtEl>
                                          <p:spTgt spid="59"/>
                                        </p:tgtEl>
                                        <p:attrNameLst>
                                          <p:attrName>ppt_y</p:attrName>
                                        </p:attrNameLst>
                                      </p:cBhvr>
                                      <p:tavLst>
                                        <p:tav tm="0">
                                          <p:val>
                                            <p:strVal val="#ppt_y"/>
                                          </p:val>
                                        </p:tav>
                                        <p:tav tm="100000">
                                          <p:val>
                                            <p:strVal val="#ppt_y"/>
                                          </p:val>
                                        </p:tav>
                                      </p:tavLst>
                                    </p:anim>
                                  </p:childTnLst>
                                </p:cTn>
                              </p:par>
                            </p:childTnLst>
                          </p:cTn>
                        </p:par>
                        <p:par>
                          <p:cTn id="76" fill="hold">
                            <p:stCondLst>
                              <p:cond delay="6650"/>
                            </p:stCondLst>
                            <p:childTnLst>
                              <p:par>
                                <p:cTn id="77" presetID="2" presetClass="entr" presetSubtype="2" decel="100000" fill="hold" nodeType="afterEffect">
                                  <p:stCondLst>
                                    <p:cond delay="0"/>
                                  </p:stCondLst>
                                  <p:childTnLst>
                                    <p:set>
                                      <p:cBhvr>
                                        <p:cTn id="78" dur="1" fill="hold">
                                          <p:stCondLst>
                                            <p:cond delay="0"/>
                                          </p:stCondLst>
                                        </p:cTn>
                                        <p:tgtEl>
                                          <p:spTgt spid="62"/>
                                        </p:tgtEl>
                                        <p:attrNameLst>
                                          <p:attrName>style.visibility</p:attrName>
                                        </p:attrNameLst>
                                      </p:cBhvr>
                                      <p:to>
                                        <p:strVal val="visible"/>
                                      </p:to>
                                    </p:set>
                                    <p:anim calcmode="lin" valueType="num">
                                      <p:cBhvr additive="base">
                                        <p:cTn id="79" dur="500" fill="hold"/>
                                        <p:tgtEl>
                                          <p:spTgt spid="62"/>
                                        </p:tgtEl>
                                        <p:attrNameLst>
                                          <p:attrName>ppt_x</p:attrName>
                                        </p:attrNameLst>
                                      </p:cBhvr>
                                      <p:tavLst>
                                        <p:tav tm="0">
                                          <p:val>
                                            <p:strVal val="1+#ppt_w/2"/>
                                          </p:val>
                                        </p:tav>
                                        <p:tav tm="100000">
                                          <p:val>
                                            <p:strVal val="#ppt_x"/>
                                          </p:val>
                                        </p:tav>
                                      </p:tavLst>
                                    </p:anim>
                                    <p:anim calcmode="lin" valueType="num">
                                      <p:cBhvr additive="base">
                                        <p:cTn id="80" dur="500" fill="hold"/>
                                        <p:tgtEl>
                                          <p:spTgt spid="62"/>
                                        </p:tgtEl>
                                        <p:attrNameLst>
                                          <p:attrName>ppt_y</p:attrName>
                                        </p:attrNameLst>
                                      </p:cBhvr>
                                      <p:tavLst>
                                        <p:tav tm="0">
                                          <p:val>
                                            <p:strVal val="#ppt_y"/>
                                          </p:val>
                                        </p:tav>
                                        <p:tav tm="100000">
                                          <p:val>
                                            <p:strVal val="#ppt_y"/>
                                          </p:val>
                                        </p:tav>
                                      </p:tavLst>
                                    </p:anim>
                                  </p:childTnLst>
                                </p:cTn>
                              </p:par>
                            </p:childTnLst>
                          </p:cTn>
                        </p:par>
                        <p:par>
                          <p:cTn id="81" fill="hold">
                            <p:stCondLst>
                              <p:cond delay="7150"/>
                            </p:stCondLst>
                            <p:childTnLst>
                              <p:par>
                                <p:cTn id="82" presetID="2" presetClass="entr" presetSubtype="2" decel="100000" fill="hold" nodeType="afterEffect">
                                  <p:stCondLst>
                                    <p:cond delay="0"/>
                                  </p:stCondLst>
                                  <p:childTnLst>
                                    <p:set>
                                      <p:cBhvr>
                                        <p:cTn id="83" dur="1" fill="hold">
                                          <p:stCondLst>
                                            <p:cond delay="0"/>
                                          </p:stCondLst>
                                        </p:cTn>
                                        <p:tgtEl>
                                          <p:spTgt spid="65"/>
                                        </p:tgtEl>
                                        <p:attrNameLst>
                                          <p:attrName>style.visibility</p:attrName>
                                        </p:attrNameLst>
                                      </p:cBhvr>
                                      <p:to>
                                        <p:strVal val="visible"/>
                                      </p:to>
                                    </p:set>
                                    <p:anim calcmode="lin" valueType="num">
                                      <p:cBhvr additive="base">
                                        <p:cTn id="84" dur="500" fill="hold"/>
                                        <p:tgtEl>
                                          <p:spTgt spid="65"/>
                                        </p:tgtEl>
                                        <p:attrNameLst>
                                          <p:attrName>ppt_x</p:attrName>
                                        </p:attrNameLst>
                                      </p:cBhvr>
                                      <p:tavLst>
                                        <p:tav tm="0">
                                          <p:val>
                                            <p:strVal val="1+#ppt_w/2"/>
                                          </p:val>
                                        </p:tav>
                                        <p:tav tm="100000">
                                          <p:val>
                                            <p:strVal val="#ppt_x"/>
                                          </p:val>
                                        </p:tav>
                                      </p:tavLst>
                                    </p:anim>
                                    <p:anim calcmode="lin" valueType="num">
                                      <p:cBhvr additive="base">
                                        <p:cTn id="85" dur="500" fill="hold"/>
                                        <p:tgtEl>
                                          <p:spTgt spid="65"/>
                                        </p:tgtEl>
                                        <p:attrNameLst>
                                          <p:attrName>ppt_y</p:attrName>
                                        </p:attrNameLst>
                                      </p:cBhvr>
                                      <p:tavLst>
                                        <p:tav tm="0">
                                          <p:val>
                                            <p:strVal val="#ppt_y"/>
                                          </p:val>
                                        </p:tav>
                                        <p:tav tm="100000">
                                          <p:val>
                                            <p:strVal val="#ppt_y"/>
                                          </p:val>
                                        </p:tav>
                                      </p:tavLst>
                                    </p:anim>
                                  </p:childTnLst>
                                </p:cTn>
                              </p:par>
                            </p:childTnLst>
                          </p:cTn>
                        </p:par>
                        <p:par>
                          <p:cTn id="86" fill="hold">
                            <p:stCondLst>
                              <p:cond delay="7650"/>
                            </p:stCondLst>
                            <p:childTnLst>
                              <p:par>
                                <p:cTn id="87" presetID="2" presetClass="entr" presetSubtype="2" decel="100000" fill="hold" nodeType="afterEffect">
                                  <p:stCondLst>
                                    <p:cond delay="0"/>
                                  </p:stCondLst>
                                  <p:childTnLst>
                                    <p:set>
                                      <p:cBhvr>
                                        <p:cTn id="88" dur="1" fill="hold">
                                          <p:stCondLst>
                                            <p:cond delay="0"/>
                                          </p:stCondLst>
                                        </p:cTn>
                                        <p:tgtEl>
                                          <p:spTgt spid="68"/>
                                        </p:tgtEl>
                                        <p:attrNameLst>
                                          <p:attrName>style.visibility</p:attrName>
                                        </p:attrNameLst>
                                      </p:cBhvr>
                                      <p:to>
                                        <p:strVal val="visible"/>
                                      </p:to>
                                    </p:set>
                                    <p:anim calcmode="lin" valueType="num">
                                      <p:cBhvr additive="base">
                                        <p:cTn id="89" dur="500" fill="hold"/>
                                        <p:tgtEl>
                                          <p:spTgt spid="68"/>
                                        </p:tgtEl>
                                        <p:attrNameLst>
                                          <p:attrName>ppt_x</p:attrName>
                                        </p:attrNameLst>
                                      </p:cBhvr>
                                      <p:tavLst>
                                        <p:tav tm="0">
                                          <p:val>
                                            <p:strVal val="1+#ppt_w/2"/>
                                          </p:val>
                                        </p:tav>
                                        <p:tav tm="100000">
                                          <p:val>
                                            <p:strVal val="#ppt_x"/>
                                          </p:val>
                                        </p:tav>
                                      </p:tavLst>
                                    </p:anim>
                                    <p:anim calcmode="lin" valueType="num">
                                      <p:cBhvr additive="base">
                                        <p:cTn id="90" dur="500" fill="hold"/>
                                        <p:tgtEl>
                                          <p:spTgt spid="6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76" grpId="0"/>
    </p:bldLst>
  </p:timing>
  <p:extLst mod="1">
    <p:ext uri="{E180D4A7-C9FB-4DFB-919C-405C955672EB}">
      <p14:showEvtLst xmlns:p14="http://schemas.microsoft.com/office/powerpoint/2010/main">
        <p14:playEvt time="1316" objId="81"/>
        <p14:stopEvt time="2082" objId="81"/>
      </p14:showEvtLst>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6" name="TextBox 10"/>
          <p:cNvSpPr txBox="1"/>
          <p:nvPr/>
        </p:nvSpPr>
        <p:spPr>
          <a:xfrm>
            <a:off x="1188194" y="3005020"/>
            <a:ext cx="1774845" cy="523220"/>
          </a:xfrm>
          <a:prstGeom prst="rect">
            <a:avLst/>
          </a:prstGeom>
          <a:noFill/>
        </p:spPr>
        <p:txBody>
          <a:bodyPr wrap="none" rtlCol="0">
            <a:spAutoFit/>
          </a:bodyPr>
          <a:lstStyle/>
          <a:p>
            <a:r>
              <a:rPr lang="zh-TW" altLang="en-US" sz="2800" spc="300" dirty="0">
                <a:solidFill>
                  <a:srgbClr val="0070C0"/>
                </a:solidFill>
                <a:latin typeface="黑体" panose="02010600030101010101" pitchFamily="2" charset="-122"/>
                <a:ea typeface="黑体" panose="02010600030101010101" pitchFamily="2" charset="-122"/>
              </a:rPr>
              <a:t>評估模型</a:t>
            </a:r>
            <a:endParaRPr lang="zh-CN" altLang="en-US" sz="2800" spc="300" dirty="0">
              <a:solidFill>
                <a:srgbClr val="0070C0"/>
              </a:solidFill>
              <a:latin typeface="黑体" panose="02010600030101010101" pitchFamily="2" charset="-122"/>
              <a:ea typeface="黑体" panose="02010600030101010101" pitchFamily="2" charset="-122"/>
            </a:endParaRPr>
          </a:p>
        </p:txBody>
      </p:sp>
      <p:sp>
        <p:nvSpPr>
          <p:cNvPr id="7" name="TextBox 11"/>
          <p:cNvSpPr txBox="1"/>
          <p:nvPr/>
        </p:nvSpPr>
        <p:spPr>
          <a:xfrm>
            <a:off x="1260292" y="3564725"/>
            <a:ext cx="3236784" cy="430887"/>
          </a:xfrm>
          <a:prstGeom prst="rect">
            <a:avLst/>
          </a:prstGeom>
          <a:noFill/>
        </p:spPr>
        <p:txBody>
          <a:bodyPr wrap="none" rtlCol="0">
            <a:spAutoFit/>
          </a:bodyPr>
          <a:lstStyle/>
          <a:p>
            <a:r>
              <a:rPr lang="zh-TW" altLang="en-US" sz="1100" spc="300" dirty="0">
                <a:solidFill>
                  <a:schemeClr val="bg1"/>
                </a:solidFill>
                <a:latin typeface="汉仪细等线" panose="01010104010101010101" pitchFamily="2" charset="-122"/>
                <a:ea typeface="汉仪细等线" panose="01010104010101010101" pitchFamily="2" charset="-122"/>
              </a:rPr>
              <a:t>訓練完的類神經網路模型必須加以預測</a:t>
            </a:r>
            <a:endParaRPr lang="en-US" altLang="zh-TW" sz="1100" spc="300" dirty="0">
              <a:solidFill>
                <a:schemeClr val="bg1"/>
              </a:solidFill>
              <a:latin typeface="汉仪细等线" panose="01010104010101010101" pitchFamily="2" charset="-122"/>
              <a:ea typeface="汉仪细等线" panose="01010104010101010101" pitchFamily="2" charset="-122"/>
            </a:endParaRPr>
          </a:p>
          <a:p>
            <a:r>
              <a:rPr lang="zh-TW" altLang="en-US" sz="1100" spc="300" dirty="0">
                <a:solidFill>
                  <a:schemeClr val="bg1"/>
                </a:solidFill>
                <a:latin typeface="汉仪细等线" panose="01010104010101010101" pitchFamily="2" charset="-122"/>
                <a:ea typeface="汉仪细等线" panose="01010104010101010101" pitchFamily="2" charset="-122"/>
              </a:rPr>
              <a:t>以驗證模型是否有正確運作</a:t>
            </a:r>
            <a:endParaRPr lang="zh-CN" altLang="en-US" sz="1100" spc="300" dirty="0">
              <a:solidFill>
                <a:schemeClr val="bg1"/>
              </a:solidFill>
              <a:latin typeface="汉仪细等线" panose="01010104010101010101" pitchFamily="2" charset="-122"/>
              <a:ea typeface="汉仪细等线" panose="01010104010101010101" pitchFamily="2" charset="-122"/>
            </a:endParaRPr>
          </a:p>
        </p:txBody>
      </p:sp>
      <p:sp>
        <p:nvSpPr>
          <p:cNvPr id="8" name="TextBox 21"/>
          <p:cNvSpPr txBox="1"/>
          <p:nvPr/>
        </p:nvSpPr>
        <p:spPr>
          <a:xfrm>
            <a:off x="1188194" y="1306180"/>
            <a:ext cx="2512226" cy="1862048"/>
          </a:xfrm>
          <a:prstGeom prst="rect">
            <a:avLst/>
          </a:prstGeom>
          <a:noFill/>
        </p:spPr>
        <p:txBody>
          <a:bodyPr wrap="none" rtlCol="0">
            <a:spAutoFit/>
          </a:bodyPr>
          <a:lstStyle/>
          <a:p>
            <a:r>
              <a:rPr lang="en-US" altLang="zh-CN" sz="11500" spc="300" dirty="0">
                <a:solidFill>
                  <a:srgbClr val="0070C0"/>
                </a:solidFill>
                <a:latin typeface="黑体" panose="02010600030101010101" pitchFamily="2" charset="-122"/>
                <a:ea typeface="黑体" panose="02010600030101010101" pitchFamily="2" charset="-122"/>
              </a:rPr>
              <a:t>05.</a:t>
            </a:r>
            <a:endParaRPr lang="zh-CN" altLang="en-US" sz="11500" spc="300" dirty="0">
              <a:solidFill>
                <a:srgbClr val="0070C0"/>
              </a:solidFill>
              <a:latin typeface="黑体" panose="02010600030101010101" pitchFamily="2" charset="-122"/>
              <a:ea typeface="黑体" panose="02010600030101010101" pitchFamily="2" charset="-122"/>
            </a:endParaRPr>
          </a:p>
        </p:txBody>
      </p:sp>
    </p:spTree>
    <p:extLst>
      <p:ext uri="{BB962C8B-B14F-4D97-AF65-F5344CB8AC3E}">
        <p14:creationId xmlns:p14="http://schemas.microsoft.com/office/powerpoint/2010/main" val="2143832270"/>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6"/>
                                        </p:tgtEl>
                                      </p:cBhvr>
                                    </p:animEffect>
                                    <p:animScale>
                                      <p:cBhvr>
                                        <p:cTn id="21" dur="250" autoRev="1" fill="hold"/>
                                        <p:tgtEl>
                                          <p:spTgt spid="6"/>
                                        </p:tgtEl>
                                      </p:cBhvr>
                                      <p:by x="105000" y="105000"/>
                                    </p:animScale>
                                  </p:childTnLst>
                                </p:cTn>
                              </p:par>
                            </p:childTnLst>
                          </p:cTn>
                        </p:par>
                        <p:par>
                          <p:cTn id="22" fill="hold">
                            <p:stCondLst>
                              <p:cond delay="35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7"/>
                                        </p:tgtEl>
                                        <p:attrNameLst>
                                          <p:attrName>style.visibility</p:attrName>
                                        </p:attrNameLst>
                                      </p:cBhvr>
                                      <p:to>
                                        <p:strVal val="visible"/>
                                      </p:to>
                                    </p:set>
                                    <p:anim calcmode="lin" valueType="num">
                                      <p:cBhvr>
                                        <p:cTn id="25" dur="2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6" dur="200" fill="hold"/>
                                        <p:tgtEl>
                                          <p:spTgt spid="7"/>
                                        </p:tgtEl>
                                        <p:attrNameLst>
                                          <p:attrName>ppt_y</p:attrName>
                                        </p:attrNameLst>
                                      </p:cBhvr>
                                      <p:tavLst>
                                        <p:tav tm="0">
                                          <p:val>
                                            <p:strVal val="#ppt_y"/>
                                          </p:val>
                                        </p:tav>
                                        <p:tav tm="100000">
                                          <p:val>
                                            <p:strVal val="#ppt_y"/>
                                          </p:val>
                                        </p:tav>
                                      </p:tavLst>
                                    </p:anim>
                                    <p:anim calcmode="lin" valueType="num">
                                      <p:cBhvr>
                                        <p:cTn id="27" dur="2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8" dur="2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9" dur="2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8" grpId="0"/>
      <p:bldP spid="8" grpId="1"/>
      <p:bldP spid="8" grpId="2"/>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Content Placeholder 2"/>
          <p:cNvSpPr txBox="1">
            <a:spLocks noChangeArrowheads="1"/>
          </p:cNvSpPr>
          <p:nvPr/>
        </p:nvSpPr>
        <p:spPr bwMode="auto">
          <a:xfrm>
            <a:off x="217741" y="2322265"/>
            <a:ext cx="1330575" cy="37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ctr" eaLnBrk="1" hangingPunct="1">
              <a:lnSpc>
                <a:spcPct val="120000"/>
              </a:lnSpc>
              <a:buFont typeface="Arial" pitchFamily="34" charset="0"/>
              <a:buNone/>
            </a:pPr>
            <a:r>
              <a:rPr lang="zh-TW" altLang="en-US" sz="1050" dirty="0" smtClean="0">
                <a:solidFill>
                  <a:schemeClr val="bg1">
                    <a:lumMod val="85000"/>
                  </a:schemeClr>
                </a:solidFill>
                <a:latin typeface="Arial" pitchFamily="34" charset="0"/>
                <a:ea typeface="微软雅黑" pitchFamily="34" charset="-122"/>
                <a:sym typeface="Arial" pitchFamily="34" charset="0"/>
              </a:rPr>
              <a:t>印</a:t>
            </a:r>
            <a:r>
              <a:rPr lang="zh-TW" altLang="en-US" sz="1050" dirty="0" smtClean="0">
                <a:solidFill>
                  <a:schemeClr val="bg1">
                    <a:lumMod val="85000"/>
                  </a:schemeClr>
                </a:solidFill>
                <a:latin typeface="Arial" pitchFamily="34" charset="0"/>
                <a:ea typeface="微软雅黑" pitchFamily="34" charset="-122"/>
                <a:sym typeface="Arial" pitchFamily="34" charset="0"/>
              </a:rPr>
              <a:t>出驗證影像</a:t>
            </a:r>
            <a:endParaRPr lang="en-US" altLang="zh-TW" sz="1050" dirty="0" smtClean="0">
              <a:solidFill>
                <a:schemeClr val="bg1">
                  <a:lumMod val="85000"/>
                </a:schemeClr>
              </a:solidFill>
              <a:latin typeface="Arial" pitchFamily="34" charset="0"/>
              <a:ea typeface="微软雅黑" pitchFamily="34" charset="-122"/>
              <a:sym typeface="Arial" pitchFamily="34" charset="0"/>
            </a:endParaRPr>
          </a:p>
          <a:p>
            <a:pPr algn="ctr" eaLnBrk="1" hangingPunct="1">
              <a:lnSpc>
                <a:spcPct val="120000"/>
              </a:lnSpc>
              <a:buFont typeface="Arial" pitchFamily="34" charset="0"/>
              <a:buNone/>
            </a:pPr>
            <a:r>
              <a:rPr lang="zh-TW" altLang="en-US" sz="1050" dirty="0" smtClean="0">
                <a:solidFill>
                  <a:schemeClr val="bg1">
                    <a:lumMod val="85000"/>
                  </a:schemeClr>
                </a:solidFill>
                <a:latin typeface="Arial" pitchFamily="34" charset="0"/>
                <a:ea typeface="微软雅黑" pitchFamily="34" charset="-122"/>
                <a:sym typeface="Arial" pitchFamily="34" charset="0"/>
              </a:rPr>
              <a:t>各類的預測結果</a:t>
            </a:r>
            <a:endParaRPr lang="en-US" altLang="zh-CN" sz="1050" dirty="0">
              <a:solidFill>
                <a:schemeClr val="bg1">
                  <a:lumMod val="85000"/>
                </a:schemeClr>
              </a:solidFill>
              <a:latin typeface="Arial" pitchFamily="34" charset="0"/>
              <a:ea typeface="微软雅黑" pitchFamily="34" charset="-122"/>
              <a:sym typeface="Arial" pitchFamily="34" charset="0"/>
            </a:endParaRPr>
          </a:p>
        </p:txBody>
      </p:sp>
      <p:sp>
        <p:nvSpPr>
          <p:cNvPr id="28" name="平行四边形 2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平行四边形 2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平行四边形 2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平行四边形 30"/>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 name="直接连接符 31"/>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3" name="TextBox 10"/>
          <p:cNvSpPr txBox="1"/>
          <p:nvPr/>
        </p:nvSpPr>
        <p:spPr>
          <a:xfrm>
            <a:off x="324214" y="71952"/>
            <a:ext cx="954107"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評估模型</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34" name="Group 7"/>
          <p:cNvGrpSpPr>
            <a:grpSpLocks/>
          </p:cNvGrpSpPr>
          <p:nvPr/>
        </p:nvGrpSpPr>
        <p:grpSpPr bwMode="auto">
          <a:xfrm>
            <a:off x="180202" y="181952"/>
            <a:ext cx="216018" cy="113981"/>
            <a:chOff x="0" y="0"/>
            <a:chExt cx="1041399" cy="549275"/>
          </a:xfrm>
          <a:solidFill>
            <a:srgbClr val="133E73"/>
          </a:solidFill>
        </p:grpSpPr>
        <p:sp>
          <p:nvSpPr>
            <p:cNvPr id="35"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7"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3" name="圖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48316" y="539371"/>
            <a:ext cx="7402767" cy="4464325"/>
          </a:xfrm>
          <a:prstGeom prst="rect">
            <a:avLst/>
          </a:prstGeom>
          <a:solidFill>
            <a:schemeClr val="bg1"/>
          </a:solidFill>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33"/>
                                        </p:tgtEl>
                                        <p:attrNameLst>
                                          <p:attrName>style.visibility</p:attrName>
                                        </p:attrNameLst>
                                      </p:cBhvr>
                                      <p:to>
                                        <p:strVal val="visible"/>
                                      </p:to>
                                    </p:set>
                                    <p:anim calcmode="lin" valueType="num">
                                      <p:cBhvr>
                                        <p:cTn id="12"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33"/>
                                        </p:tgtEl>
                                        <p:attrNameLst>
                                          <p:attrName>ppt_y</p:attrName>
                                        </p:attrNameLst>
                                      </p:cBhvr>
                                      <p:tavLst>
                                        <p:tav tm="0">
                                          <p:val>
                                            <p:strVal val="#ppt_y"/>
                                          </p:val>
                                        </p:tav>
                                        <p:tav tm="100000">
                                          <p:val>
                                            <p:strVal val="#ppt_y"/>
                                          </p:val>
                                        </p:tav>
                                      </p:tavLst>
                                    </p:anim>
                                    <p:anim calcmode="lin" valueType="num">
                                      <p:cBhvr>
                                        <p:cTn id="14"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33"/>
                                        </p:tgtEl>
                                      </p:cBhvr>
                                    </p:animEffect>
                                  </p:childTnLst>
                                </p:cTn>
                              </p:par>
                            </p:childTnLst>
                          </p:cTn>
                        </p:par>
                        <p:par>
                          <p:cTn id="17" fill="hold">
                            <p:stCondLst>
                              <p:cond delay="1150"/>
                            </p:stCondLst>
                            <p:childTnLst>
                              <p:par>
                                <p:cTn id="18" presetID="1" presetClass="emph" presetSubtype="2" fill="hold" grpId="0" nodeType="afterEffect">
                                  <p:stCondLst>
                                    <p:cond delay="0"/>
                                  </p:stCondLst>
                                  <p:childTnLst>
                                    <p:animClr clrSpc="rgb" dir="cw">
                                      <p:cBhvr>
                                        <p:cTn id="19" dur="300" fill="hold"/>
                                        <p:tgtEl>
                                          <p:spTgt spid="30"/>
                                        </p:tgtEl>
                                        <p:attrNameLst>
                                          <p:attrName>fillcolor</p:attrName>
                                        </p:attrNameLst>
                                      </p:cBhvr>
                                      <p:to>
                                        <a:srgbClr val="00AEEF"/>
                                      </p:to>
                                    </p:animClr>
                                    <p:set>
                                      <p:cBhvr>
                                        <p:cTn id="20" dur="300" fill="hold"/>
                                        <p:tgtEl>
                                          <p:spTgt spid="30"/>
                                        </p:tgtEl>
                                        <p:attrNameLst>
                                          <p:attrName>fill.type</p:attrName>
                                        </p:attrNameLst>
                                      </p:cBhvr>
                                      <p:to>
                                        <p:strVal val="solid"/>
                                      </p:to>
                                    </p:set>
                                    <p:set>
                                      <p:cBhvr>
                                        <p:cTn id="21" dur="300" fill="hold"/>
                                        <p:tgtEl>
                                          <p:spTgt spid="30"/>
                                        </p:tgtEl>
                                        <p:attrNameLst>
                                          <p:attrName>fill.on</p:attrName>
                                        </p:attrNameLst>
                                      </p:cBhvr>
                                      <p:to>
                                        <p:strVal val="true"/>
                                      </p:to>
                                    </p:set>
                                  </p:childTnLst>
                                </p:cTn>
                              </p:par>
                            </p:childTnLst>
                          </p:cTn>
                        </p:par>
                        <p:par>
                          <p:cTn id="22" fill="hold">
                            <p:stCondLst>
                              <p:cond delay="1450"/>
                            </p:stCondLst>
                            <p:childTnLst>
                              <p:par>
                                <p:cTn id="23" presetID="10" presetClass="entr" presetSubtype="0" fill="hold" grpId="0" nodeType="afterEffect">
                                  <p:stCondLst>
                                    <p:cond delay="0"/>
                                  </p:stCondLst>
                                  <p:childTnLst>
                                    <p:set>
                                      <p:cBhvr>
                                        <p:cTn id="24" dur="1" fill="hold">
                                          <p:stCondLst>
                                            <p:cond delay="0"/>
                                          </p:stCondLst>
                                        </p:cTn>
                                        <p:tgtEl>
                                          <p:spTgt spid="69"/>
                                        </p:tgtEl>
                                        <p:attrNameLst>
                                          <p:attrName>style.visibility</p:attrName>
                                        </p:attrNameLst>
                                      </p:cBhvr>
                                      <p:to>
                                        <p:strVal val="visible"/>
                                      </p:to>
                                    </p:set>
                                    <p:animEffect transition="in" filter="fade">
                                      <p:cBhvr>
                                        <p:cTn id="25"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30" grpId="0" animBg="1"/>
      <p:bldP spid="33" grpId="0"/>
    </p:bldLst>
  </p:timing>
  <p:extLst mod="1">
    <p:ext uri="{E180D4A7-C9FB-4DFB-919C-405C955672EB}">
      <p14:showEvtLst xmlns:p14="http://schemas.microsoft.com/office/powerpoint/2010/main">
        <p14:playEvt time="1315" objId="38"/>
        <p14:stopEvt time="2090" objId="38"/>
      </p14:showEvtLst>
    </p:ext>
  </p:extLs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Text Placeholder 7"/>
          <p:cNvSpPr txBox="1">
            <a:spLocks noChangeArrowheads="1"/>
          </p:cNvSpPr>
          <p:nvPr/>
        </p:nvSpPr>
        <p:spPr bwMode="auto">
          <a:xfrm>
            <a:off x="211991" y="2487333"/>
            <a:ext cx="1512126" cy="24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82" rIns="0" bIns="72582" anchor="ctr"/>
          <a:lstStyle/>
          <a:p>
            <a:pPr algn="ctr">
              <a:buFont typeface="Arial" pitchFamily="34" charset="0"/>
              <a:buNone/>
            </a:pPr>
            <a:r>
              <a:rPr lang="zh-TW" altLang="en-US" sz="1100" dirty="0" smtClean="0">
                <a:solidFill>
                  <a:schemeClr val="bg1">
                    <a:lumMod val="85000"/>
                  </a:schemeClr>
                </a:solidFill>
                <a:latin typeface="Lato Regular"/>
                <a:ea typeface="微软雅黑" pitchFamily="34" charset="-122"/>
              </a:rPr>
              <a:t>顯示機器從影像中</a:t>
            </a:r>
            <a:endParaRPr lang="en-US" altLang="zh-TW" sz="1100" dirty="0" smtClean="0">
              <a:solidFill>
                <a:schemeClr val="bg1">
                  <a:lumMod val="85000"/>
                </a:schemeClr>
              </a:solidFill>
              <a:latin typeface="Lato Regular"/>
              <a:ea typeface="微软雅黑" pitchFamily="34" charset="-122"/>
            </a:endParaRPr>
          </a:p>
          <a:p>
            <a:pPr algn="ctr">
              <a:buFont typeface="Arial" pitchFamily="34" charset="0"/>
              <a:buNone/>
            </a:pPr>
            <a:r>
              <a:rPr lang="zh-TW" altLang="en-US" sz="1100" dirty="0" smtClean="0">
                <a:solidFill>
                  <a:schemeClr val="bg1">
                    <a:lumMod val="85000"/>
                  </a:schemeClr>
                </a:solidFill>
                <a:latin typeface="Lato Regular"/>
                <a:ea typeface="微软雅黑" pitchFamily="34" charset="-122"/>
              </a:rPr>
              <a:t>學習到什麼特徵</a:t>
            </a:r>
            <a:endParaRPr lang="zh-CN" altLang="en-US" sz="1100" dirty="0">
              <a:solidFill>
                <a:schemeClr val="bg1">
                  <a:lumMod val="85000"/>
                </a:schemeClr>
              </a:solidFill>
              <a:latin typeface="Lato Regular"/>
              <a:ea typeface="微软雅黑" pitchFamily="34" charset="-122"/>
            </a:endParaRPr>
          </a:p>
        </p:txBody>
      </p:sp>
      <p:sp>
        <p:nvSpPr>
          <p:cNvPr id="30" name="平行四边形 29"/>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平行四边形 30"/>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平行四边形 32"/>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5" name="TextBox 10"/>
          <p:cNvSpPr txBox="1"/>
          <p:nvPr/>
        </p:nvSpPr>
        <p:spPr>
          <a:xfrm>
            <a:off x="324214" y="71952"/>
            <a:ext cx="954107" cy="276999"/>
          </a:xfrm>
          <a:prstGeom prst="rect">
            <a:avLst/>
          </a:prstGeom>
          <a:noFill/>
        </p:spPr>
        <p:txBody>
          <a:bodyPr wrap="none" rtlCol="0">
            <a:spAutoFit/>
          </a:bodyPr>
          <a:lstStyle/>
          <a:p>
            <a:r>
              <a:rPr lang="zh-TW" altLang="en-US" sz="1200" spc="300" dirty="0" smtClean="0">
                <a:solidFill>
                  <a:srgbClr val="0070C0"/>
                </a:solidFill>
                <a:latin typeface="黑体" panose="02010600030101010101" pitchFamily="2" charset="-122"/>
                <a:ea typeface="黑体" panose="02010600030101010101" pitchFamily="2" charset="-122"/>
              </a:rPr>
              <a:t>評估模</a:t>
            </a:r>
            <a:r>
              <a:rPr lang="zh-TW" altLang="en-US" sz="1200" spc="300" dirty="0">
                <a:solidFill>
                  <a:srgbClr val="0070C0"/>
                </a:solidFill>
                <a:latin typeface="黑体" panose="02010600030101010101" pitchFamily="2" charset="-122"/>
                <a:ea typeface="黑体" panose="02010600030101010101" pitchFamily="2" charset="-122"/>
              </a:rPr>
              <a:t>型</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36" name="Group 7"/>
          <p:cNvGrpSpPr>
            <a:grpSpLocks/>
          </p:cNvGrpSpPr>
          <p:nvPr/>
        </p:nvGrpSpPr>
        <p:grpSpPr bwMode="auto">
          <a:xfrm>
            <a:off x="180202" y="181952"/>
            <a:ext cx="216018" cy="113981"/>
            <a:chOff x="0" y="0"/>
            <a:chExt cx="1041399" cy="549275"/>
          </a:xfrm>
          <a:solidFill>
            <a:srgbClr val="133E73"/>
          </a:solidFill>
        </p:grpSpPr>
        <p:sp>
          <p:nvSpPr>
            <p:cNvPr id="37"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8"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9"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3" name="圖片 2"/>
          <p:cNvPicPr>
            <a:picLocks noChangeAspect="1"/>
          </p:cNvPicPr>
          <p:nvPr/>
        </p:nvPicPr>
        <p:blipFill rotWithShape="1">
          <a:blip r:embed="rId3" cstate="print">
            <a:extLst>
              <a:ext uri="{28A0092B-C50C-407E-A947-70E740481C1C}">
                <a14:useLocalDpi xmlns:a14="http://schemas.microsoft.com/office/drawing/2010/main" val="0"/>
              </a:ext>
            </a:extLst>
          </a:blip>
          <a:srcRect t="51428" b="11428"/>
          <a:stretch/>
        </p:blipFill>
        <p:spPr>
          <a:xfrm>
            <a:off x="4860592" y="720007"/>
            <a:ext cx="3618684" cy="4032336"/>
          </a:xfrm>
          <a:prstGeom prst="rect">
            <a:avLst/>
          </a:prstGeom>
        </p:spPr>
      </p:pic>
      <p:pic>
        <p:nvPicPr>
          <p:cNvPr id="4" name="圖片 3"/>
          <p:cNvPicPr>
            <a:picLocks noChangeAspect="1"/>
          </p:cNvPicPr>
          <p:nvPr/>
        </p:nvPicPr>
        <p:blipFill rotWithShape="1">
          <a:blip r:embed="rId4" cstate="print">
            <a:extLst>
              <a:ext uri="{28A0092B-C50C-407E-A947-70E740481C1C}">
                <a14:useLocalDpi xmlns:a14="http://schemas.microsoft.com/office/drawing/2010/main" val="0"/>
              </a:ext>
            </a:extLst>
          </a:blip>
          <a:srcRect t="9999" b="48572"/>
          <a:stretch/>
        </p:blipFill>
        <p:spPr>
          <a:xfrm>
            <a:off x="1764334" y="720008"/>
            <a:ext cx="3244338" cy="4032335"/>
          </a:xfrm>
          <a:prstGeom prst="rect">
            <a:avLst/>
          </a:prstGeom>
        </p:spPr>
      </p:pic>
    </p:spTree>
    <p:extLst>
      <p:ext uri="{BB962C8B-B14F-4D97-AF65-F5344CB8AC3E}">
        <p14:creationId xmlns:p14="http://schemas.microsoft.com/office/powerpoint/2010/main" val="363397150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0-#ppt_w/2"/>
                                          </p:val>
                                        </p:tav>
                                        <p:tav tm="100000">
                                          <p:val>
                                            <p:strVal val="#ppt_x"/>
                                          </p:val>
                                        </p:tav>
                                      </p:tavLst>
                                    </p:anim>
                                    <p:anim calcmode="lin" valueType="num">
                                      <p:cBhvr additive="base">
                                        <p:cTn id="8" dur="500" fill="hold"/>
                                        <p:tgtEl>
                                          <p:spTgt spid="3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35"/>
                                        </p:tgtEl>
                                        <p:attrNameLst>
                                          <p:attrName>style.visibility</p:attrName>
                                        </p:attrNameLst>
                                      </p:cBhvr>
                                      <p:to>
                                        <p:strVal val="visible"/>
                                      </p:to>
                                    </p:set>
                                    <p:anim calcmode="lin" valueType="num">
                                      <p:cBhvr>
                                        <p:cTn id="12"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35"/>
                                        </p:tgtEl>
                                        <p:attrNameLst>
                                          <p:attrName>ppt_y</p:attrName>
                                        </p:attrNameLst>
                                      </p:cBhvr>
                                      <p:tavLst>
                                        <p:tav tm="0">
                                          <p:val>
                                            <p:strVal val="#ppt_y"/>
                                          </p:val>
                                        </p:tav>
                                        <p:tav tm="100000">
                                          <p:val>
                                            <p:strVal val="#ppt_y"/>
                                          </p:val>
                                        </p:tav>
                                      </p:tavLst>
                                    </p:anim>
                                    <p:anim calcmode="lin" valueType="num">
                                      <p:cBhvr>
                                        <p:cTn id="14"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35"/>
                                        </p:tgtEl>
                                      </p:cBhvr>
                                    </p:animEffect>
                                  </p:childTnLst>
                                </p:cTn>
                              </p:par>
                            </p:childTnLst>
                          </p:cTn>
                        </p:par>
                        <p:par>
                          <p:cTn id="17" fill="hold">
                            <p:stCondLst>
                              <p:cond delay="1150"/>
                            </p:stCondLst>
                            <p:childTnLst>
                              <p:par>
                                <p:cTn id="18" presetID="1" presetClass="emph" presetSubtype="2" fill="hold" grpId="0" nodeType="afterEffect">
                                  <p:stCondLst>
                                    <p:cond delay="0"/>
                                  </p:stCondLst>
                                  <p:childTnLst>
                                    <p:animClr clrSpc="rgb" dir="cw">
                                      <p:cBhvr>
                                        <p:cTn id="19" dur="300" fill="hold"/>
                                        <p:tgtEl>
                                          <p:spTgt spid="32"/>
                                        </p:tgtEl>
                                        <p:attrNameLst>
                                          <p:attrName>fillcolor</p:attrName>
                                        </p:attrNameLst>
                                      </p:cBhvr>
                                      <p:to>
                                        <a:srgbClr val="00AEEF"/>
                                      </p:to>
                                    </p:animClr>
                                    <p:set>
                                      <p:cBhvr>
                                        <p:cTn id="20" dur="300" fill="hold"/>
                                        <p:tgtEl>
                                          <p:spTgt spid="32"/>
                                        </p:tgtEl>
                                        <p:attrNameLst>
                                          <p:attrName>fill.type</p:attrName>
                                        </p:attrNameLst>
                                      </p:cBhvr>
                                      <p:to>
                                        <p:strVal val="solid"/>
                                      </p:to>
                                    </p:set>
                                    <p:set>
                                      <p:cBhvr>
                                        <p:cTn id="21" dur="300" fill="hold"/>
                                        <p:tgtEl>
                                          <p:spTgt spid="32"/>
                                        </p:tgtEl>
                                        <p:attrNameLst>
                                          <p:attrName>fill.on</p:attrName>
                                        </p:attrNameLst>
                                      </p:cBhvr>
                                      <p:to>
                                        <p:strVal val="true"/>
                                      </p:to>
                                    </p:set>
                                  </p:childTnLst>
                                </p:cTn>
                              </p:par>
                            </p:childTnLst>
                          </p:cTn>
                        </p:par>
                        <p:par>
                          <p:cTn id="22" fill="hold">
                            <p:stCondLst>
                              <p:cond delay="1450"/>
                            </p:stCondLst>
                            <p:childTnLst>
                              <p:par>
                                <p:cTn id="23" presetID="53" presetClass="entr" presetSubtype="16" fill="hold" grpId="0" nodeType="afterEffect">
                                  <p:stCondLst>
                                    <p:cond delay="0"/>
                                  </p:stCondLst>
                                  <p:childTnLst>
                                    <p:set>
                                      <p:cBhvr>
                                        <p:cTn id="24" dur="1" fill="hold">
                                          <p:stCondLst>
                                            <p:cond delay="0"/>
                                          </p:stCondLst>
                                        </p:cTn>
                                        <p:tgtEl>
                                          <p:spTgt spid="70">
                                            <p:txEl>
                                              <p:pRg st="0" end="0"/>
                                            </p:txEl>
                                          </p:spTgt>
                                        </p:tgtEl>
                                        <p:attrNameLst>
                                          <p:attrName>style.visibility</p:attrName>
                                        </p:attrNameLst>
                                      </p:cBhvr>
                                      <p:to>
                                        <p:strVal val="visible"/>
                                      </p:to>
                                    </p:set>
                                    <p:anim calcmode="lin" valueType="num">
                                      <p:cBhvr>
                                        <p:cTn id="25" dur="400" fill="hold"/>
                                        <p:tgtEl>
                                          <p:spTgt spid="70">
                                            <p:txEl>
                                              <p:pRg st="0" end="0"/>
                                            </p:txEl>
                                          </p:spTgt>
                                        </p:tgtEl>
                                        <p:attrNameLst>
                                          <p:attrName>ppt_w</p:attrName>
                                        </p:attrNameLst>
                                      </p:cBhvr>
                                      <p:tavLst>
                                        <p:tav tm="0">
                                          <p:val>
                                            <p:fltVal val="0"/>
                                          </p:val>
                                        </p:tav>
                                        <p:tav tm="100000">
                                          <p:val>
                                            <p:strVal val="#ppt_w"/>
                                          </p:val>
                                        </p:tav>
                                      </p:tavLst>
                                    </p:anim>
                                    <p:anim calcmode="lin" valueType="num">
                                      <p:cBhvr>
                                        <p:cTn id="26" dur="400" fill="hold"/>
                                        <p:tgtEl>
                                          <p:spTgt spid="70">
                                            <p:txEl>
                                              <p:pRg st="0" end="0"/>
                                            </p:txEl>
                                          </p:spTgt>
                                        </p:tgtEl>
                                        <p:attrNameLst>
                                          <p:attrName>ppt_h</p:attrName>
                                        </p:attrNameLst>
                                      </p:cBhvr>
                                      <p:tavLst>
                                        <p:tav tm="0">
                                          <p:val>
                                            <p:fltVal val="0"/>
                                          </p:val>
                                        </p:tav>
                                        <p:tav tm="100000">
                                          <p:val>
                                            <p:strVal val="#ppt_h"/>
                                          </p:val>
                                        </p:tav>
                                      </p:tavLst>
                                    </p:anim>
                                    <p:animEffect transition="in" filter="fade">
                                      <p:cBhvr>
                                        <p:cTn id="27" dur="400"/>
                                        <p:tgtEl>
                                          <p:spTgt spid="70">
                                            <p:txEl>
                                              <p:pRg st="0" end="0"/>
                                            </p:txEl>
                                          </p:spTgt>
                                        </p:tgtEl>
                                      </p:cBhvr>
                                    </p:animEffect>
                                  </p:childTnLst>
                                </p:cTn>
                              </p:par>
                            </p:childTnLst>
                          </p:cTn>
                        </p:par>
                        <p:par>
                          <p:cTn id="28" fill="hold">
                            <p:stCondLst>
                              <p:cond delay="1850"/>
                            </p:stCondLst>
                            <p:childTnLst>
                              <p:par>
                                <p:cTn id="29" presetID="53" presetClass="entr" presetSubtype="16" fill="hold" grpId="0" nodeType="afterEffect">
                                  <p:stCondLst>
                                    <p:cond delay="0"/>
                                  </p:stCondLst>
                                  <p:childTnLst>
                                    <p:set>
                                      <p:cBhvr>
                                        <p:cTn id="30" dur="1" fill="hold">
                                          <p:stCondLst>
                                            <p:cond delay="0"/>
                                          </p:stCondLst>
                                        </p:cTn>
                                        <p:tgtEl>
                                          <p:spTgt spid="70">
                                            <p:txEl>
                                              <p:pRg st="1" end="1"/>
                                            </p:txEl>
                                          </p:spTgt>
                                        </p:tgtEl>
                                        <p:attrNameLst>
                                          <p:attrName>style.visibility</p:attrName>
                                        </p:attrNameLst>
                                      </p:cBhvr>
                                      <p:to>
                                        <p:strVal val="visible"/>
                                      </p:to>
                                    </p:set>
                                    <p:anim calcmode="lin" valueType="num">
                                      <p:cBhvr>
                                        <p:cTn id="31" dur="400" fill="hold"/>
                                        <p:tgtEl>
                                          <p:spTgt spid="70">
                                            <p:txEl>
                                              <p:pRg st="1" end="1"/>
                                            </p:txEl>
                                          </p:spTgt>
                                        </p:tgtEl>
                                        <p:attrNameLst>
                                          <p:attrName>ppt_w</p:attrName>
                                        </p:attrNameLst>
                                      </p:cBhvr>
                                      <p:tavLst>
                                        <p:tav tm="0">
                                          <p:val>
                                            <p:fltVal val="0"/>
                                          </p:val>
                                        </p:tav>
                                        <p:tav tm="100000">
                                          <p:val>
                                            <p:strVal val="#ppt_w"/>
                                          </p:val>
                                        </p:tav>
                                      </p:tavLst>
                                    </p:anim>
                                    <p:anim calcmode="lin" valueType="num">
                                      <p:cBhvr>
                                        <p:cTn id="32" dur="400" fill="hold"/>
                                        <p:tgtEl>
                                          <p:spTgt spid="70">
                                            <p:txEl>
                                              <p:pRg st="1" end="1"/>
                                            </p:txEl>
                                          </p:spTgt>
                                        </p:tgtEl>
                                        <p:attrNameLst>
                                          <p:attrName>ppt_h</p:attrName>
                                        </p:attrNameLst>
                                      </p:cBhvr>
                                      <p:tavLst>
                                        <p:tav tm="0">
                                          <p:val>
                                            <p:fltVal val="0"/>
                                          </p:val>
                                        </p:tav>
                                        <p:tav tm="100000">
                                          <p:val>
                                            <p:strVal val="#ppt_h"/>
                                          </p:val>
                                        </p:tav>
                                      </p:tavLst>
                                    </p:anim>
                                    <p:animEffect transition="in" filter="fade">
                                      <p:cBhvr>
                                        <p:cTn id="33" dur="400"/>
                                        <p:tgtEl>
                                          <p:spTgt spid="7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build="p">
        <p:tmplLst>
          <p:tmpl lvl="1">
            <p:tnLst>
              <p:par>
                <p:cTn presetID="53" presetClass="entr" presetSubtype="16" fill="hold" nodeType="afterEffect">
                  <p:stCondLst>
                    <p:cond delay="0"/>
                  </p:stCondLst>
                  <p:childTnLst>
                    <p:set>
                      <p:cBhvr>
                        <p:cTn dur="1" fill="hold">
                          <p:stCondLst>
                            <p:cond delay="0"/>
                          </p:stCondLst>
                        </p:cTn>
                        <p:tgtEl>
                          <p:spTgt spid="70"/>
                        </p:tgtEl>
                        <p:attrNameLst>
                          <p:attrName>style.visibility</p:attrName>
                        </p:attrNameLst>
                      </p:cBhvr>
                      <p:to>
                        <p:strVal val="visible"/>
                      </p:to>
                    </p:set>
                    <p:anim calcmode="lin" valueType="num">
                      <p:cBhvr>
                        <p:cTn dur="400" fill="hold"/>
                        <p:tgtEl>
                          <p:spTgt spid="70"/>
                        </p:tgtEl>
                        <p:attrNameLst>
                          <p:attrName>ppt_w</p:attrName>
                        </p:attrNameLst>
                      </p:cBhvr>
                      <p:tavLst>
                        <p:tav tm="0">
                          <p:val>
                            <p:fltVal val="0"/>
                          </p:val>
                        </p:tav>
                        <p:tav tm="100000">
                          <p:val>
                            <p:strVal val="#ppt_w"/>
                          </p:val>
                        </p:tav>
                      </p:tavLst>
                    </p:anim>
                    <p:anim calcmode="lin" valueType="num">
                      <p:cBhvr>
                        <p:cTn dur="400" fill="hold"/>
                        <p:tgtEl>
                          <p:spTgt spid="70"/>
                        </p:tgtEl>
                        <p:attrNameLst>
                          <p:attrName>ppt_h</p:attrName>
                        </p:attrNameLst>
                      </p:cBhvr>
                      <p:tavLst>
                        <p:tav tm="0">
                          <p:val>
                            <p:fltVal val="0"/>
                          </p:val>
                        </p:tav>
                        <p:tav tm="100000">
                          <p:val>
                            <p:strVal val="#ppt_h"/>
                          </p:val>
                        </p:tav>
                      </p:tavLst>
                    </p:anim>
                    <p:animEffect transition="in" filter="fade">
                      <p:cBhvr>
                        <p:cTn dur="400"/>
                        <p:tgtEl>
                          <p:spTgt spid="70"/>
                        </p:tgtEl>
                      </p:cBhvr>
                    </p:animEffect>
                  </p:childTnLst>
                </p:cTn>
              </p:par>
            </p:tnLst>
          </p:tmpl>
        </p:tmplLst>
      </p:bldP>
      <p:bldP spid="32" grpId="0" animBg="1"/>
      <p:bldP spid="35" grpId="0"/>
    </p:bldLst>
  </p:timing>
  <p:extLst mod="1">
    <p:ext uri="{E180D4A7-C9FB-4DFB-919C-405C955672EB}">
      <p14:showEvtLst xmlns:p14="http://schemas.microsoft.com/office/powerpoint/2010/main">
        <p14:playEvt time="1314" objId="40"/>
        <p14:stopEvt time="2081" objId="40"/>
      </p14:showEvtLst>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extBox 23"/>
          <p:cNvSpPr txBox="1">
            <a:spLocks noChangeArrowheads="1"/>
          </p:cNvSpPr>
          <p:nvPr/>
        </p:nvSpPr>
        <p:spPr bwMode="auto">
          <a:xfrm>
            <a:off x="147668" y="2664168"/>
            <a:ext cx="1904690" cy="1276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898" tIns="31949" rIns="63898" bIns="31949">
            <a:spAutoFit/>
          </a:bodyPr>
          <a:lstStyle/>
          <a:p>
            <a:pPr eaLnBrk="1" hangingPunct="1">
              <a:lnSpc>
                <a:spcPct val="150000"/>
              </a:lnSpc>
            </a:pPr>
            <a:r>
              <a:rPr lang="zh-TW" altLang="en-US" sz="1050" dirty="0" smtClean="0">
                <a:solidFill>
                  <a:schemeClr val="bg1">
                    <a:lumMod val="85000"/>
                  </a:schemeClr>
                </a:solidFill>
                <a:latin typeface="Arial" pitchFamily="34" charset="0"/>
                <a:ea typeface="微软雅黑" pitchFamily="34" charset="-122"/>
                <a:sym typeface="Arial" pitchFamily="34" charset="0"/>
              </a:rPr>
              <a:t>訓練</a:t>
            </a:r>
            <a:r>
              <a:rPr lang="en-US" altLang="zh-TW" sz="1050" dirty="0" smtClean="0">
                <a:solidFill>
                  <a:schemeClr val="bg1">
                    <a:lumMod val="85000"/>
                  </a:schemeClr>
                </a:solidFill>
                <a:latin typeface="Arial" pitchFamily="34" charset="0"/>
                <a:ea typeface="微软雅黑" pitchFamily="34" charset="-122"/>
                <a:sym typeface="Arial" pitchFamily="34" charset="0"/>
              </a:rPr>
              <a:t>15</a:t>
            </a:r>
            <a:r>
              <a:rPr lang="zh-TW" altLang="en-US" sz="1050" dirty="0" smtClean="0">
                <a:solidFill>
                  <a:schemeClr val="bg1">
                    <a:lumMod val="85000"/>
                  </a:schemeClr>
                </a:solidFill>
                <a:latin typeface="Arial" pitchFamily="34" charset="0"/>
                <a:ea typeface="微软雅黑" pitchFamily="34" charset="-122"/>
                <a:sym typeface="Arial" pitchFamily="34" charset="0"/>
              </a:rPr>
              <a:t>次後模型準確率約為</a:t>
            </a:r>
            <a:r>
              <a:rPr lang="en-US" altLang="zh-TW" sz="1050" dirty="0" smtClean="0">
                <a:solidFill>
                  <a:schemeClr val="bg1">
                    <a:lumMod val="85000"/>
                  </a:schemeClr>
                </a:solidFill>
                <a:latin typeface="Arial" pitchFamily="34" charset="0"/>
                <a:ea typeface="微软雅黑" pitchFamily="34" charset="-122"/>
                <a:sym typeface="Arial" pitchFamily="34" charset="0"/>
              </a:rPr>
              <a:t>73%</a:t>
            </a:r>
            <a:r>
              <a:rPr lang="zh-TW" altLang="en-US" sz="1050" dirty="0" smtClean="0">
                <a:solidFill>
                  <a:schemeClr val="bg1">
                    <a:lumMod val="85000"/>
                  </a:schemeClr>
                </a:solidFill>
                <a:latin typeface="Arial" pitchFamily="34" charset="0"/>
                <a:ea typeface="微软雅黑" pitchFamily="34" charset="-122"/>
                <a:sym typeface="Arial" pitchFamily="34" charset="0"/>
              </a:rPr>
              <a:t>，雖然以醫療影像的標準來說是完全無法使用的，但是</a:t>
            </a:r>
            <a:r>
              <a:rPr lang="zh-TW" altLang="en-US" sz="1050" dirty="0" smtClean="0">
                <a:solidFill>
                  <a:schemeClr val="bg1">
                    <a:lumMod val="85000"/>
                  </a:schemeClr>
                </a:solidFill>
                <a:latin typeface="Arial" pitchFamily="34" charset="0"/>
                <a:ea typeface="微软雅黑" pitchFamily="34" charset="-122"/>
                <a:sym typeface="Arial" pitchFamily="34" charset="0"/>
              </a:rPr>
              <a:t>我們理解深度學習並學習使用相關工具目的</a:t>
            </a:r>
            <a:r>
              <a:rPr lang="zh-TW" altLang="en-US" sz="1050" dirty="0" smtClean="0">
                <a:solidFill>
                  <a:schemeClr val="bg1">
                    <a:lumMod val="85000"/>
                  </a:schemeClr>
                </a:solidFill>
                <a:latin typeface="Arial" pitchFamily="34" charset="0"/>
                <a:ea typeface="微软雅黑" pitchFamily="34" charset="-122"/>
                <a:sym typeface="Arial" pitchFamily="34" charset="0"/>
              </a:rPr>
              <a:t>已達到。</a:t>
            </a:r>
            <a:endParaRPr lang="en-GB" altLang="zh-CN" sz="1050" dirty="0">
              <a:solidFill>
                <a:schemeClr val="bg1">
                  <a:lumMod val="85000"/>
                </a:schemeClr>
              </a:solidFill>
              <a:latin typeface="Arial" pitchFamily="34" charset="0"/>
              <a:ea typeface="微软雅黑" pitchFamily="34" charset="-122"/>
              <a:sym typeface="Arial" pitchFamily="34" charset="0"/>
            </a:endParaRPr>
          </a:p>
        </p:txBody>
      </p:sp>
      <p:sp>
        <p:nvSpPr>
          <p:cNvPr id="139" name="TextBox 24"/>
          <p:cNvSpPr txBox="1">
            <a:spLocks noChangeArrowheads="1"/>
          </p:cNvSpPr>
          <p:nvPr/>
        </p:nvSpPr>
        <p:spPr bwMode="auto">
          <a:xfrm>
            <a:off x="155575" y="1711970"/>
            <a:ext cx="1664721" cy="37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TW" altLang="en-US" sz="2000" dirty="0" smtClean="0">
                <a:solidFill>
                  <a:schemeClr val="bg1">
                    <a:lumMod val="85000"/>
                  </a:schemeClr>
                </a:solidFill>
                <a:ea typeface="微软雅黑" pitchFamily="34" charset="-122"/>
              </a:rPr>
              <a:t>準確率</a:t>
            </a:r>
            <a:r>
              <a:rPr lang="en-US" altLang="zh-TW" sz="2000" dirty="0" smtClean="0">
                <a:solidFill>
                  <a:schemeClr val="bg1">
                    <a:lumMod val="85000"/>
                  </a:schemeClr>
                </a:solidFill>
                <a:ea typeface="微软雅黑" pitchFamily="34" charset="-122"/>
              </a:rPr>
              <a:t>73.26%</a:t>
            </a:r>
            <a:endParaRPr lang="zh-CN" altLang="en-US" sz="2000" dirty="0">
              <a:solidFill>
                <a:schemeClr val="bg1">
                  <a:lumMod val="85000"/>
                </a:schemeClr>
              </a:solidFill>
              <a:ea typeface="微软雅黑" pitchFamily="34" charset="-122"/>
            </a:endParaRPr>
          </a:p>
        </p:txBody>
      </p:sp>
      <p:sp>
        <p:nvSpPr>
          <p:cNvPr id="49" name="平行四边形 4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平行四边形 5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4"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0030101010101" pitchFamily="2" charset="-122"/>
                <a:ea typeface="黑体" panose="02010600030101010101" pitchFamily="2" charset="-122"/>
              </a:rPr>
              <a:t>请在此添加标题</a:t>
            </a:r>
          </a:p>
        </p:txBody>
      </p:sp>
      <p:grpSp>
        <p:nvGrpSpPr>
          <p:cNvPr id="55" name="Group 7"/>
          <p:cNvGrpSpPr>
            <a:grpSpLocks/>
          </p:cNvGrpSpPr>
          <p:nvPr/>
        </p:nvGrpSpPr>
        <p:grpSpPr bwMode="auto">
          <a:xfrm>
            <a:off x="180202" y="181952"/>
            <a:ext cx="216018" cy="113981"/>
            <a:chOff x="0" y="0"/>
            <a:chExt cx="1041399" cy="549275"/>
          </a:xfrm>
          <a:solidFill>
            <a:srgbClr val="133E73"/>
          </a:solidFill>
        </p:grpSpPr>
        <p:sp>
          <p:nvSpPr>
            <p:cNvPr id="56"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7"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8"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2" name="AutoShape 2" descr="data:image/png;base64,iVBORw0KGgoAAAANSUhEUgAAAckAAAEaCAYAAAB6lazwAAAABHNCSVQICAgIfAhkiAAAAAlwSFlzAAALEgAACxIB0t1+/AAAADl0RVh0U29mdHdhcmUAbWF0cGxvdGxpYiB2ZXJzaW9uIDIuMi4yLCBodHRwOi8vbWF0cGxvdGxpYi5vcmcvhp/UCwAAIABJREFUeJzs3Xl8E3X++PHXJGmaXumR0Ltc5T4Fi0Jx5aosiiAe/FCUQ9yvJ4v3IgoeCMIquLp4VRbxVlxxvVDUigIWFAS5lbZQjkKh9ICWnmny+f2RNhDaQlti2+j7+Xikzcx8Zj7vmUzmnZn5zIymlFIIIYQQogZdcwcghBBCtFSSJIUQQog6SJIUQggh6iBJUgghhKiDJEkhhBCiDpIkhRBCiDo0a5L87bff0DSNn3/+uUHjRUZGsmDBgt8pqj+vV155hcDAwOYOQ9RD//79mTp1ap3d51JWVoamaXz44Ye/R3gtcl1qiTGdS2O3kY11/fXXc+WVVzZJXY3V0HX9fJ01SWqadtZX27Ztz6vyjh07kp2dzQUXXNCg8bZv386dd955XnXXlyTk2v3www/o9XoSExObOxQBfPHFF8ybN6/J683IyEDTNH788Ue3/pMmTWLv3r1NHk9Ljak+LrnkEm6//fbmDqPBYmNjmT9/vsenO3PmTLp06VKjf1Ov64azDczOzna937BhA1dddRUbNmwgLi4OAL1eX+t4FRUVGI3Gc1au1+uJjIxsSLwAtGrVqsHjCM969dVX+fvf/85rr73Gjh076NGjR3OHVO/17o8oLCysuUNw4+fnh5+fn0eneb6f7+8Rk2h6Tb2un3VPMjIy0vWqDqxVq1auftXJKjIykieeeIJbb72VsLAwhg0bBsCCBQvo1asXAQEBREdHc9NNN5GTk+Oa/pmHEqq7P/roIy6//HL8/f3p0KEDy5YtqxHX6Xt3kZGRzJ07l7vuuouQkBAiIyOZMWMGDofDVaa4uJgpU6ZgNpsJCwtj2rRp3H///ee9cd+5cycjRowgICCAoKAgxowZw759+1zDCwoKmDBhAhEREZhMJtq0acOMGTNcw7/77jsGDBhAYGAgZrOZPn368N1339VZX3p6OmPGjCEyMhJ/f3969+5dY/n079+fu+66i0cffZTw8HAsFgv/93//R2lpqauM3W7noYcewmq1EhQUxE033URhYWG95rmgoIAPP/yQO++8k+uuu45XX321RpnCwkKmTp1KTEwMvr6+tG/f3u0zy87OZuLEiYSHh2MymejSpQtvv/02ACtXrkTTNHJzc13lKysr0TSN999/Hzi1rixbtozhw4fj7+/P7Nmzsdls3HLLLbRv3x4/Pz/i4+N57LHHsNlsbvGtXLmSgQMH4u/vT0hICEOGDOHAgQN8+eWXGI1Gjh496lY+OTmZ0NBQt2V4pv/85z907twZo9FIXFwcjz/+uNs6WJ/PpTZ79uwhKSnJtf4kJyfXKHPmIagvvviCSy+9lLCwMEJCQhg6dCibN2+uMV5OTg5XXXUV/v7+xMbG8sILL7gNLyws5K677iIqKoqAgAASEhL47LPPAOch244dOwIwYMAANE1z/fKv7dDmTz/9xPDhwwkKCiIoKIj+/fvXGlO1urYrnoqpuvv777+nd+/e+Pv7c/HFF7N161a3OH744QcuueQSTCYTYWFhTJw4kby8PNfwhx56iB49evD666/Ttm1bTCYTI0aM4MCBA64y5/reXn/99aSmppKcnOw6Unf6nvCBAwfq3CaOGzeO0aNH11h+AwYMOOue6bFjx7j22mvx9/cnMjKS2bNn1yijlOJf//oXnTp1wmQy0blzZ55++mnsdjvgXO8OHTrEjBkzXHEfOXIEcH5Hr7rqKoKDgwkLC2PEiBHs2rXLbfp1rROvvPIKc+fOZffu3a7pVu+tnrmul5eXc//99xMdHY2vry89e/bkv//9r2t49amFxYsXc8MNNxAYGEjr1q157rnn6lw2Zy6Eelm7dq0CVGZmZo1hERERKigoSM2ZM0elpaWpXbt2KaWUWrhwofr222/V3r171Q8//KD69eunhg8f7hrv119/VYDauHGjW3eHDh3U8uXLVXp6urrnnnuU0WhU+/btc6vvmWeecesODQ1VCxYsUGlpaerNN99UOp1Ovfvuu64y//d//6eio6PVihUr1K+//qruu+8+ZTabVffu3c8632fWdbqioiIVFRWlRowYoTZv3qw2bNigBg4cqLp27apsNpur3gsvvFBt2LBB7du3T61du1YtWbJEKaVUWVmZCgwMVNOnT1fp6elq9+7d6sMPP1Tr1q2rM55Nmzapl19+WW3btk1lZGSohQsXKp1Op1JTU11lLr74YhUcHKz+8Y9/qN9++019/vnnKjAwUD311FOuMvPnz1dBQUHq7bffVrt371Zz5sxRZrNZBQQEnHV5KKXUv/71LzVgwACllFKrV69WISEhqqSkxDXcbrerAQMGqI4dO6rPPvtM7dmzR61atco130VFRSo+Pl7169dPffvtt2rPnj3qiy++UB988IFSSqkvv/xSAerYsWOuadpsNgWo9957Tyl1al1p3bq1eu+999TevXtVZmamKi0tVY8++qjasGGDyszMVB999JGyWq1u875ixQql0+nUAw88oLZu3ap27typkpOTVUZGhrLb7apt27Zq/vz5bvOckJCgpk6dWucy+fDDD5Ver3etg++8844ym81qzpw5DfpczmS321W3bt3UgAED1IYNG9SmTZvUoEGDVGBgoLrrrrvcpn169wcffKCWL1+u0tLS1Pbt29WECRNUq1at1PHjx5VSSpWWlipAWSwW9dJLL6ndu3erZ555Rul0OrVixQpX3YmJiWrYsGEqNTVVZWRkqBdeeEEZDAa1du1apZRS69evV4BasWKFys7Odn1mL7/8stu6tHnzZmUymdSECRPUzz//rHbv3q3efvtttWHDhjrnvbbtiidjevnll5XBYFCDBg1SqampaufOnWrw4MGqS5cuym63K6WUOnDggPL391eTJk1S27dvV99//73q0qWLSkpKck1n+vTpKiAgQF166aVq06ZN6scff1R9+vRR/fr1c5U51/f2+PHj6qKLLlITJ05U2dnZKjs7W1VUVNRrm7hq1Sql1+tVVlaWq76dO3cqQP388891Lt8RI0aozp07q++//15t375djR07VgUFBamRI0e6zVu7du3UJ598ovbu3as+/fRTFRUV5Vqv8/LyVFRUlHrkkUdccdvtdpWVlaUsFouaNm2a2r59u/r111/VrbfeqsLDw1V+fv4514mSkhJ1zz33qA4dOrime/LkSaVUzXV96tSpqlWrVmr58uXqt99+U4899pjSNM21PlSv61FRUeq1115T6enp6umnn1bAWbe11TyWJK+44opzTmPdunUKULm5uUqpupPkiy++6BqnvLxcGY1G9frrr7vVd2aSHDt2rFtdgwYNUpMnT1ZKKZWfn68MBoN6++233cpccMEF55UkX3jhBRUUFKQKCgpc/Q4ePKh8fHzUsmXLlFJKDR8+XN122221jn/48GEFqPXr1581hnMZPny42wb84osvdvuCKqXUpEmT1ODBg13dVqtVzZ49263MyJEj65Uku3btql555RVXd3x8vHrjjTdc3Z9//rkC1LZt22od/4UXXlABAQHqyJEjtQ5vSJJ8+umnzxnvU089pXr06OHqTkhIUNdee22d5efOnas6dOigHA6HUkqpLVu2nHV+qqc5YcIEt37z589XgYGBrg1ufT6XM3322WdKp9O5fe8OHTqkfHx8zpokz2Sz2ZS/v7/68MMPlVKnNhx/+9vf3MpdffXVatiwYUop5+fg7+/v2jhVu+GGG9S4ceOUUkqlp6fXug6fmZCuu+46lZCQ4Fqm9VHbdsWTMb388ssKUDt37nT1++677xTgSkAPPPCAateunetHr1JK/fjjjwpQP/30k1LKmUh0Op3av3+/q8zWrVsV4NpQ1+bM7+3AgQNrbCvqu03s1KmTevLJJ13d99xzj+rTp0+ddW/fvl0Bas2aNa5+JSUlqlWrVq4kefz4cWU0GtV3333nNm5ycrKKiIhwdcfExKh58+a5lZk+fboaNGiQWz+73a5iYmLUyy+/rJQ69zrxyCOPqM6dO9fof/q6XlBQoAwGg+sHeLURI0aoyy+/XCl1al1/8MEH3cq0adNGPf7447XWfTqPtW696KKLavRLSUnhsssuIy4ujqCgIJKSkgDYv3//Wad1ekMeo9GI1WqtcfjrbOMAxMTEuMZJS0ujsrKS/v37u5U5s7uhdu7cSa9evQgJCXH1i42NpX379uzcuROAqVOn8uabb9K7d2/uu+8+vv76a1TVPeWjoqK46aabGDx4MCNHjuTpp58mIyPjrHWePHmSBx98kG7duhEaGkpgYCCrVq2qsUzPtjxycnLIzc2t0ejmkksuOec8r1mzhr179zJu3DhXv4kTJ7odct20aRNRUVH07Nmz1mls2rSJXr16ERERcc76zqW29e6ll16iX79+hIeHExgYyBNPPOFaPkopfvnlF4YPH17nNKdMmcL+/fv5/vvvAVi8eDEXX3xxnfMDsGvXLi699FK3foMGDeLkyZNun83ZPpe6phsdHe3WSC46Opr27dvXOQ44D++NHz+e+Ph4zGYzISEhlJaW1lhPBgwY4NY9cOBA1yGxjRs3UlpaSkREBIGBga7Xhx9+SHp6+lnrP9OmTZu47LLL0DStQeOd+fl6MiYAX19funbt6uqOiYkBcH0mO3fuJDExEYPhVPONiy66CJPJ5PqOV4/XunVrV3evXr0IDAx0Lcv6fm/rcq5t4q233sqSJUtQSlFeXs5bb73FrbfeWuf0du3ahU6nc9sG+vn50bdvX1f3tm3bqKioYOTIkW7L+u677+bo0aMUFRXVOf2NGzeSmprqNp7ZbCY7O9v1OTV2nThd9ba9tu/e6Z8PNPy7V+2sDXcaIiAgwK07IyODK6+8kr/97W888cQTWCwW9uzZw8iRI6moqDjrtM48Oa9pmtu5ncaOcz4fRl1qm6ZSytV/1KhRHDhwgK+++orvvvuOcePG0a9fP1auXIlOp+Ott97iwQcf5Ouvv+abb75h5syZvPrqq0yePLnW+u6++26+/fZbFixYQMeOHQkICGDq1Kk1lunZlkd1km7M8nj11VcpLy/HarW6za/D4WDXrl1069atXtM+23CdTucWJ1DjnGK1M9e7t956i/vuu4+nn36agQMHYjabefvtt/nnP/9Z7/ojIyO56qqrWLx4Mf379+edd95h4cKFZ52f2qZZ23Ju6Lp9+rrUEJdffjlt2rThlVdeISYmBqPRSL9+/c753Tt9mTscDsLDw/nhhx9qlPP19W1wTI2ZjzM/X0/HZDAY3OKqfn/6Z1JX3A2Zn/p+b+tyrvVm8uTJPPLII3zzzTfk5+dTVlbG+PHj65yeqsfDn6qn/+mnn9KmTZsaw8/8bM4c94orrqj1e3P6ToWntsm1fffO7NeYvAK/43WSP/30Ezabjeeee47ExEQ6d+7sOqHb1Dp16oTBYGD9+vVu/c9sIt5Q3bt3Z+vWrRw/ftzVLysri8zMTLp37+7qZ7VaufHGG/nPf/7D//73P7755hv27NnjGt6rVy8eeOABvvrqK8aPH8/ixYvrrHPNmjVMmjSJ6667jt69e9O2bdsG/4KOiIjAYrGQmprq1v/M7jPl5eXx4YcfsnjxYrZs2eJ6bd26lYEDB7r2Ji+88EIOHz7M9u3ba53OhRdeyNatW+v8FRceHg7A4cOHXf3O1sDjdGvWrOHiiy9m2rRpXHjhhXTs2JHMzEzXcE3T6NOnD1999dVZp3Pbbbfx0UcfkZycjMPhcNtzrk23bt1YvXp1jViCgoLc9jAaqnv37hw6dMhtjyM7O/uslzIcOnSIPXv2MHPmTC677DK6deuGTqdzW0+rnfkdWL9+vWvPKiEhgZycHJRSdOjQwe1V3cK9esNT3ZCjLhdeeKHbUZTG8mRM9dG9e3dSU1OprKx09duwYQNlZWVu3/FDhw5x8OBBV/f27ds5efKka1nW53trNBobHbPFYuG6665j8eLFLF68mHHjxmE2m886Xw6Hw+3zLysrc/ue9erVCx8fHzIzM2ss6w4dOrh+zNYWd0JCAjt27KB169Y1xqv+gX2udaI+y6N6217bd+/0z+d8/G5JslOnTjgcDv71r3+RmZnJ8uXLm+U6LoDQ0FBuvvlmpk+fzpdffsnu3bt58MEHyczMrNcvmcOHD7slhS1btnDo0CEmTZpEYGAgN9xwA7/88gsbN27k+uuvp0OHDlx99dUATJ8+nY8//pi0tDR2797Ne++9h9lsJiYmhl27dvHwww+TmprK/v37SU1NZf369a69sdp07tyZjz76iE2bNrFz506mTJni1gq0vu6//34WLFjAe++9R3p6OvPnz2fNmjVnHeeNN97Az8+PiRMn0qNHD7fX+PHjefPNNykrK2PEiBFcdNFFXHvttXz++edkZmaydu1ali5dCuBq1Tpq1ChWrVpFZmYm33zzjevC9q5duxIdHc2jjz7K7t27Wb16Nf/4xz/qNV+dO3dm8+bNrFixgoyMDBYsWMDnn3/uVubRRx/lo48+4sEHH2T79u389ttvLFmyxO2Hy7Bhw4iLi2P69OmMHz/+rL+aAWbMmMG7777LwoULSU9P59133+Wpp55i+vTpro1JY1x++eV07tyZG2+8kZ9//pnNmzdz4403nnWvKTw8nJCQEJKTk0lPTyc1NZUJEyZgMplqlK3+IZCens6zzz7Lxx9/zL333uuq+5JLLmH06NF8+umnZGZm8vPPP/Pcc8/x+uuvA869bpPJxFdffcXRo0drTcTgbAG6bds2Jk+ezKZNm8jIyOD9999n48aNDV4enoqpPqoPLf7tb39j586drF69mptvvpmkpCT69evnKufn58ekSZPYvHkzGzZs4OabbyYhIYG//OUvQP2+t+3atWPjxo3s3buX3Nxct8RcH7fddhsff/wx33333VkPtQL06NGD4cOHc9ttt7FmzRp27tzJ5MmTKSsrc5UJDQ3lwQcf5IEHHuCVV14hLS2NHTt28O677/LII4+4xb127VqysrLIzc1FKcU999zDyZMnueaaa0hNTWXfvn2sXbuWhx56yHU1w7nWiXbt2nHw4EF+/vlncnNza20FHhISwh133MFDDz3E//73P9LS0njiiSf46quv3K4iOC/nPGtZ5VwNd2pr3PLss8+qmJgYZTKZ1KBBg9Rnn33mdkK9roY71d3VzjwxXFvDnTPrv/HGG9Vf//pXV/fJkyfV5MmTVWBgoAoJCVF///vf1R133KESEhLOOt8REREKqPG6++67lVJK7dixQw0fPlz5+/urwMBANXr0aLdlNHPmTNWtWzfl7++vgoOD1ZAhQ1zzf+DAAXXVVVep6OhoZTQaVXR0tLr99ttVYWFhnfHs3btXDR06VPn7+6uoqCj15JNP1pjX2hpxnHkSvLKyUj3wwAMqLCxMBQQEqHHjxqn58+efteFO586dXY2hznT06FGl1+vVW2+9pZRynlC//fbbVUREhDIajap9+/Zq4cKFrvJZWVnqhhtuUGFhYcrX11d16dLFrWHV2rVrVe/evZXJZFIXXHCBa/07s+HOmetKWVmZuvnmm1VISIgym81qwoQJauHChcrX19et3Geffab69eunfH19VXBwsBo6dKhbwwulnA1vALV58+Y6l8npFi9erDp16qR8fHxUbGyseuyxx1RlZaVreH0+l9qkp6eroUOHKl9fXxUbG6teeumlGtM6s/ubb75R3bt3V76+vqpr167qk08+cfseVTdmeOGFF9TIkSOVn5+fio6OVs8995xb3SdPnlT333+/at26tfLx8VERERHq8ssvV6tXr3ab7zZt2ii9Xu+alzMbySilVGpqqhoyZIjruzJgwICzLtu6tiueiqm2GGtr9LN27VqVmJiofH19VWhoqJowYYKr8aFSzkYq3bt3V0uWLFFxcXHK19dXXXbZZW4t8uvzvd29e7dKTExUAQEBrhjqu02s1rVrV9WrV686l+npjh49qq6++mrl5+enwsPD1aOPPqrGjRvn1rq1ejn17NlTGY1GFRoaqvr3768WL17sGr5u3TrXdxVQ2dnZSiml9uzZo8aNG6csFosyGo2qTZs2asKECerAgQOucc+2TpSWlqqxY8eq0NBQBbjm98x1vaysTN13330qMjJS+fj4qB49erhayldPB1D//e9/3eartoZStdGUOs/jH14sMTGRdu3a8c477zR3KKIFmjZtGuvXr2/w3o74c3nooYf4/PPP2bFjR7PGUV5eTlxcHI899hh33XVXs8byR+Kxhjst3S+//MLOnTu5+OKLKSsr47XXXmP9+vXMnTu3uUMTLcyJEyf45ZdfWLp06VnPDwvREtjtdnJycli0aBF2u73ORn+icf40SRLg3//+N7/99hvgPO+1YsUKhgwZ0sxRiZbmr3/9K9u2beOmm246Z4MdIZpbeno6Xbt2JSYmhjfeeOOc589Fw/ypD7cKIYQQZyPPkxRCCCHqIElSCCGEqMOf6pzk6U6/UL0hrFZro65LbC7eFK83xQreFa83xQreFa83xQrnF290dLSHo2n5ZE9SCCGEqIMkSSGEEKIOkiSFEEKIOkiSFEIIIeogSVIIIYSogyRJIYQQog6SJIUQQog6SJJsAFVcRNGS51ClJc0dihBCiCYgSbIhfttOyRfLcTx5DyozrbmjEUII8TuTJNkA2oWJhM55Eex2HP+cjuPL5SiHo7nDEkII8TuRJNlAxq690D32PNoF/VEfvYHjucdQx/ObOywhhBC/A0mSjaD5B6Ld9g+0iVNhz684npiG2iZPrxdCiD8aSZKNpGkaur8MRzfzXxBiwbHoSRzvL0bZbM0dmhBCCA+RJHmetKg4dA8/gzZsFOrbz3A89QAqO6u5wxJCCOEBkiQ9QPMxorv+/9BNnQXH83DMuRfH2q9RSjV3aEIIIc6DJEkP0nr3Q/fY8xDfBfXmC6jkp1ElJ5s7LCGEEI0kSdLDtBALunueQLtmEmrLjzhm34PK+LW5wxJCCNEIhuYO4I9I0+nQLr8W1bkHjsULcDwzA23U9WhXjEXT6WuU31dQxs+Hign01RHsa8Bs0mP21RPsqyfQV49O05phLoQQQkiS/B1p7Tuje/R51Nsvoz55F/XrNnS33IcWZnWVWZ15ghd+OkKFvfbzlzoNgox6gnz1BJv0mH0NVf+rEqnJcNp753AfvSRVIYTwhBaTJLds2cLSpUtxOBwMGzaMMWPGuA3Pzc3lxRdfpLi4GIfDwfjx4+nbty+VlZW88sorZGZm4nA4uPTSS7n66qubaS5q0vz84W/3Qfc+qHdfwTH7bnST/o6j98W8vfUYH+3Kp3u4H/cPjAbgRJmdwnI7J8oqKSyvfm+nsNzZffBEOTtz7BSV26mrWZC/j86VOEf1tHFpjE/TzbAQQvyBtIgk6XA4WLJkCTNnzsRisTBjxgwSEhKIjY11lVm+fDkDBgxg+PDhZGVlMW/ePPr27cuPP/5IZWUlCxcupLy8nPvuu4+BAwcSHh7ejHPkTtM0tMShqPguOBYvoCj5WZ77y91swsLlHUP4W0IEBp1z78/iX7+EZncoiivsnCi3U1hm50RVEnW+d/4/VFTOwu/3UNA3nKu6hv2esyiEEH9ILSJJZmRkEBkZSUREBACJiYls3LjRLUlqmkZJifPpGyUlJYSGhrqGlZWVYbfbqaiowGAw4O/v37QzUE9aRDTZdz3JU1/s5ojDl9tyv+fywZej6Rp+eFSv0zCbDJhNBgiuvYzdoVi0MZfXNufgo9e4olNo7QWFEELUqkUkyfz8fCwWi6vbYrGQnp7uVmbs2LHMmTOHlStXUl5ezqxZswDo378/P//8M7feeisVFRVMmjSJwMDAGnWkpKSQkpICwPz587FarTXK1IfBYGj0uD/tL+DRlMMY/Mws6Kho9+aPOJ5KIejmu/H76xi036GBzpwrI5j+6Q6SNx4l1BzEqB6RHq/DU85n2TYHb4rXm2IF74rXm2IF74u3ubWIJFnbRfdnJozU1FQGDx7MqFGjSEtLY9GiRSxcuJCMjAx0Oh3JyckUFxfz6KOP0rNnT9deabWkpCSSkpJc3bm5uY2K1Wq1NnhcpRSf/lbA67/k0DrYl4cHxRARaETN+hcsfZ6i5GcoSvkMLa49WMPRLOFgiQBrOASazyt5Wq1W7rnISklpOf/8NoOykmKGtK9j17OZNWbZNidvitebYgXvitebYoXzizc6OtrD0bR8LSJJWiwW8vLyXN15eXluh1MBVq1axcMPPwxAp06dsNlsFBUV8cMPP3DBBRdgMBgIDg6mc+fO7Nmzp0aSbC4Vdgcv/XSE7zILGRAXxN0DovDzcV6eqplD0f39UdSqz1HrV6E2rIGSk+4Ncoy+YAkHSziaNbzqfcSp90HB50yiPnodD10aw5zVWfz7x2x89BqXtDH/fjMthBB/EC0iScbHx5OdnU1OTg5hYWGsW7eOadOmuZWxWq3s2LGDwYMHk5WVhc1mw2w2u/r/5S9/oby8nPT0dEaOHNlMc+Iur8TGvDWHSM8r44ZeVv5fD0uNax41nQ4taTQkjQZAlRRDfg7kHUPl5kDeUVReDuTmOB/0XFzkLFc9AaMRwsLd90AtrZzvrRGoqsPYvgYdjwyK5YlVB1mYehiDTqN/XFBTLQohhPBKmmohNxjdvHkzb7zxBg6HgyFDhnDNNdewbNky4uPjSUhIICsri+TkZMrKygC46aab6N27N2VlZbz00ktkZWWhlGLIkCGMHj36nPUdPny4UXHW91BFWm4pT605RKnNzj2J0QzwUEJSpSWQlwN5Oe5JNO8Y5B2Fk0XuI/gYIdQCYa3QwlpRGhrB47au7LUZeaiXPwmdItGMvh6J7Xz9mQ5bNTVvihW8K15vihXkcGtDtZgk2dR+zyT53d4TvPjTEUL9DDwyKIa2oaZG1dUYqqzEmTBzc1C5R/ErPUnpoQOo/GOQfwxOFFCs9+Xx3rdyICCCGdtf54LKHAi0+JdJAAAgAElEQVRrBWFWtLBWzoRqaVXVr5XzkK7u97+D4Z9pY9PUvClW8K54vSlWkCTZUC3icOsfhd2heHPLMT7+NZ8eEf5MvyTaeYlGE9JM/hDTBmLaoAFBVivlp30hVKWNoII8Hs/JZdYuxfzetzDL8Qvd89PhyCHUri1QXuZ+XtRggFCr87xodeKMiEKLjIXIWDSTX5POoxBCNBVJkh5yssLOwh8Oszm7mCs6hXDLhaduENCSaAYfaBWJuVUks+MreSTlAHOLE3h8/NV0beXvbGlcUuzc68w/5twDzTv1Xv26FY7ng3KcSqShVoiMcSbNqDi0yBiIioXgsN/lshYhhGgqkiQ9IKuwnLnfH+LoyQruvCiSv3YMae6Q6iXYZGD2sNY88s1+Zn+XxexhcXS0+EFAoPMV147aUpyqtMGxI5CdhTqSBUeyUNlZqPWroKz0VPL083fuaUbGVP2PdSbPVlFoBln1hBAtn2ypztPPh06yMPUwPjqNJ5Na0z28Zd7tpy5hfgaeTGrNw98c4LFVB5kzrDXtw85+DlUz+EBUnHOv8bT+Sik4kX8qeVb9V79ug/XfnUqeej20inRLnFpkLA4fPaq4CBwKlAOUOu3lcDbprbX/Wco5FJhM0CrSGbcQQjSAJMlGUkrxv135vLnlGG1DfXn40ljCA71zI2z19+HJYXE88s0BHl11kLlJrWkT0vAWr5qmQYgFQixoXXu7DVNlJc5znqclT7KzUNs3gb0SBRzz0PzUSq+H8GhnYo+uSvBRcc7DxD7G37NmIYQXkyTZCOWVDl786Qir9xUysHUQ0wZEYTJ49/OrIwKNrj3KWd8e4Kmk1sQGe+7SEM3kD207orXt6NZfVVZC7lE4kkVAWTEni4tB00DTgUbVf+2015ndp/pruqr3aM5njGk6QEOVnITsg6jsg5C1D/XLj6fOqWo6aBVxKnlGVv+XBklCCEmSDXbsZDkPf3OAjPwybuxtZWx3yx+mcUpUkNG5R5lygFnfHuSpy1oTFfT77mVpBgNExkBkDP5WKyW/Q1P6Mz8dZauAo4edSfPwQVT2Aede7Y7Nrr1awHlHo6g4tKiqBknRrZ2Hhv1r3htYCPHHJEmyAdJyS5m/dg/FFXYevjSGi/+Ad6yJDfZ1NuZJOcDMlAM8dVlrIgL/WIcjNR8jxLZFi23r1l9VVlY1SDqAys5yJVC1ezvYKk4lz5AwiIqjMKY1DpO/sxVvSCgEh0FwKJhDpWGSEH8Q8k1uAB+9RoifD48NiW3UOTtv0SbEl9lD45j57ak9Sms9n3PpzTSDwdn6NirWvUGSww65Oc69zewDVcnzIOU/p6JOFIBS7teVahoEmp0JMzgULSTMlUC14DBnkq0eJudDhWjRJEk2QLtQE6/f2If8027G/kfVPszEE0PjmJVykFkpB5h7WRvC/P6cq4um00N4FIRHofXu5+pvtVo5dvQoFB13Xjt6ogB1Ih+OF8CJfGcCPZ6POnQACgvA4aDG7a38A11J05VAY9uitengrK8J7nQkhKjbn3Ordx7OvEH5H1lHix+PDY3l8VXVibI1IU18B6GWTtPrXS16oeb5z2rKYYeThVUJtDqZnpZYTxSg0nc6+1WfF/Xzh9bxaG07QJuOzv/WiD/MOXAhvIFs8cRZdW3lz6zBcTzx3UEe+/YgTya1xuyrb+6wvI6m04PZeb4SzpJM7XZnS9z9GbAvA7U/A/XtZ1BZlTj9A6FtB7Q2HdDadoC2HSHUKolTiN+JJElxTj0i/HlkUCxzvs/i8VUHmT0sjkBj8ydKm11RVGGnsKySwnI7J8rsFJbbKSw/1V1Ubqe00gGcSkzOfKK5dZ+eYqrzjXZah+bqPjWsXavjdA7R0TMigCAP/XDQ9PpTjYoGOh8SriptcOgAan/6qcT59f+cCRUgKNh5eU114mzTwXketJGUwwGlxVB0wrn3W1SIOllYezc4H80Wam22G+PXR1mlg4LSSgw6jQCjDj+DTn5YiHqRJCnq5YKoAB66NIZ5a7KY/d1BRnUOQ69zHn7Waxo6DfS6qv+ahu5sw2qUdb43llWSXVRRleCcia6wKvGdKLdTVF55WiK0U2Jz1BlvkFFHkK+BYJPeLaErcGtoo1x/qm7U4yqoTpU9bXhVLxxK8dVvx/jYZkcD4sNM9I70p3dUAF1b+WHUey45aAYfaBOP1iYeLq2KwVbhvOZzXwbsT0fty0Dt2IxSVcskJMyZLNt2QGvTkcquPVCHD8HJE6iiQmeyq0p0qirxVXdTXASOOpatr8nZKCnQDEFm58LIzkLt3ALlpbXfGD+sFVqY1ZU83d574FpUpRSF5XZyim0cK7ZxrLiSY8U2copt5JbYyCmupKjc7jaOTgM/Hx0BPjoCjHr8fXT4++gJ8NHhb9QR4KM/9d9HR4Dx9HLO9756TRLtn4A8KquB/kyPxanN+oNFPLP2EPYmXGt8dBpmk55gXz1mXz1mkwGzr7M7yFdfNcxQNUxPkFGPvgluLh8SGsb6tCy2Hilha3Yxu3NLsStnvF3D/egdGUDvSH/ah5qaJB5VXgYHM90O1XIkC+r6ims6CAw6lfACzWiBwe7dQWd01/HsUaWUc+8z/xjk5Z56NFv1TfLzc+F4Xs3k6x9Y4zFthFkJDo+gsND5bNRKIK9Sx7EKHcdsOo7ZtKr3GscqnK8K5b58TTpFKyO08oVwX7AaFRaTDltgCCWaDyU2B8U2B8UVzh9bJRX2qm4HJTZnP8c51nG9Bv5GPZYAXzqE+tA93J/u4X6EB/i06OQpj8pqGEmSDfRnT5IAJ8oqOVFux+FQOBTYlfO/w6Gwn9ZtdygcytnPoRR2h/O/44xue9X7wMAAdLYyV7Iz++ox+xowGVrmL/Yzl22pzcHOnBK2Hilm25ES9h0vByDQ6Dwk2zvSn96RAUQFNd1GVJWV4Ni3F5+Sk9hRzkOz1UnPP8B5rrSJKLvdeW/f/GOovKrEWZVE7fl5HCmxs19vZl9AFEf9LBwzhXDMN5QCXzMOzX3PPLiiiFZlBbQqO461/DjhZQW0KivAWn6cVmUFBFaW1nnel1Cr85B2XDu0uHYQ2w7CI92WhVKK0kpHVQJ1UGyzVyXQU4m1+v8Jm8bWwycornD+ALD6G6oSpjNpxpiNLWr9lSTZMC0mSW7ZsoWlS5ficDgYNmwYY8aMcRuem5vLiy++SHFxMQ6Hg/Hjx9O3b18A9u/fz6uvvkppaSmapjFv3jyMxrNffyZJsuXxpljh3PEeL61k21Fn0tySXUxuSSUArfwN9I4KoHdkAL0i/Alp5KU1NruDglI7BWWV5JdWUnDmq6yS/FLnoWuHglCTnphgX+LMRmLMRuKCfYkxG7H6G5p0I15Ubmf/8XIyC8rYd7yc/VWviqrDEzogwk+HxcdBK1+NVr5Ve4VVe4ZWo8JXp6qOj1cdJHc7bq5O7T2fPrzS5rzL0sF9qKxM51529Z6t0df5DNaqpKnFtXUmUtO5H1hgtVrJOXaMA8fL2ZlTys6cEnbmlHC8zHmIN9hXT7eqhNk93J82Ib5NcmThbPFKkqy/FnFO0uFwsGTJEmbOnInFYmHGjBkkJCQQGxvrKrN8+XIGDBjA8OHDycrKYt68efTt2xe73c6iRYuYOnUqbdu2paioCIPc7US0ACF+Bi5ta+bStmaUUmQX2dh6pJitR4r58WARKXucDV/ahvjSq2ovs3u4Pwp1WtKzuyW+/LJT709W1DxvqNOcG+VQPwOhfgbahZoINRkICw4k48hxsgorWLO/0LXXA2AyaMSYq5JnsJE4sy8xwUaiAo346Bu/Mbc7FIeKKthXUM6+qoS473g5eVU/FgDMvnrahvoyomMIbUN8aRtqIi7YSHRE+O/yg0nrfZHrvbJVOG8MkZXpPEx9MBP18w+w5qtT51ZbRTofGedKnO2cDx8/40eFTtNoG2qibaiJkZ1DUUpxuMjmSpi7ckpZf9B5+NjfR0fXVn6uvc34MFOdy1kp5UzkDjvYK3EefrGDvep15vvahp3Rz9a5GwQ1vmHXn02LyCYZGRlERkYSEREBQGJiIhs3bnRLkpqmUVJSAkBJSQmhoc6m9Fu3bqV169a0bdsWgKCgP96t4oT30zSNaLORaLORyzuFYnco9haUOc9nHinmy7TjfPpbQZ3jG3QaYX7O5BdjNtIj3J+wqkR4+ivYt/bzsc69B2cjGaUUJ8rsHCwsJ+tEBVmFzteOnBK+31foGkenQWSgkdhgI7HmqlewL7FmIwFntG4+UVbpTIIF5VX/yzh4ogJb1Yk9vea85WGPcH/ahvq6EmKoSd9shyI1H+OpBlFVlFLOw8BZVUmzOoH+8iOug25+ARDbBi2uPcS2paJjV1R+nvPWhRUVYHO+omzlRFVUkFTVfQzYZQ9kl83MzoOhbDpsBsDoqKRz2RG6nTxIt6L9dDqRiW9ZCVTa6m5AdR7KRo2D0Td6fLp/VC3icOuPP/7Ili1buP322wFYs2YN6enp3HLLLa4yBQUFzJkzh+LiYsrLy5k1axbt27dnxYoV7N27l8LCQgoLC0lMTOSqq66qUUdKSgopKSkAzJ8/n4qKikbFajAYqKysPHfBFsKb4vWmWMGz8ZZX2tl2uIjt2YX4GnRYA4xY/I1YApyvIN/zSyb1jbWkws6BglL2F5SwP7+Uffkl7C8oJet4KZWntWSxBBhpE+qHQaexJ7eYvBLbqWH+PsRbA4i3BtCxVQDxlgDahPnh04AWvy1tXXCUllC5fw+V+zKqXulU7t+DKiut3wSMRjSjr9vruCmYXwNi2GmKYqdPOHs1M0rTMOCgo76EeEM5wXpFsI+DEL0i2ADBPhBi1GE2ahgNetAbQK93Xjqk0ztvrajTn+p3+nC9AU2vxyfUggoKbtRyONdprD+iFrEnWVuePnODkJqayuDBgxk1ahRpaWksWrSIhQsXYrfb+e2335g3bx6+vr7Mnj2b9u3b07NnT7fxk5KSSEpKcnU39lDOH+28WUviTbGC5+Nt5w/t4k8/B1YJqpKKkyXknTy/aTckVqserFYdF1oDgABnJA7F0ZM2sk6UV+15lnPwRDl2h6J3pB9tQ0JpE+JL21DfWu7KVMqJgnomk0bE22SsUc5Xwl8A0BwOtGNHMNvKKCwpAR9fMBrBx1j1v6rbULOhlgKCgf5VL4CTFXZ+O1Z9TrOU1YXlFJXUvScZ4KNza+Bm9tUT7OrWE2wyYPbRYzY6G8JVXxtqDQqWc5IN0CKSpMViIe+0+6Hm5eW5DqdWW7VqFQ8//DAAnTp1wmazUVRUhMVioVu3bpjNzkMXffr0ITMzs0aSFEI0nkGnEVPV4Ofi5g6mhdB0OoiIxtdqRfNAQg806kmICSQh5tSj2OyO6htm2DlRfura4RNV1wpX30gjt8TGnvwyCssrqawjr/roNMy+eq69oJSR7eVZqfXVIpJkfHw82dnZ5OTkEBYWxrp165g2bZpbGavVyo4dOxg8eDBZWVnYbDbMZjO9e/fm008/pby8HIPBwK+//srIkSObaU6EEMJz9DqNEJOhau/83E8eqr50xXXTjTLnHahOnHZjjkjzH/cJRr+HFpEk9Xo9U6ZMYe7cuTgcDoYMGUJcXBzLli0jPj6ehIQEJk6cSHJyMitWrADgzjvvRNM0AgMDGTlyJDNmzEDTNPr06eO6NEQIIf5MNE3D30ePv4+eqDraMLbIQ9ktWItouNMc5DrJlsebYgXvitebYgXvitebYgW5TrKhWsbdh4UQQogWSJKkEEIIUQdJkkIIIUQdJEkKIYQQdZAkKYQQQtRBkqQQQghRB0mSQgghRB0kSQohhBB1kCQphBBC1EGSpBBCCFEHSZJCCCFEHSRJCiGEEHWQJCmEEELUQZKkEEIIUQdJkkIIIUQdPJYki4qKPDUpIYQQokUweGpCd9xxB7169eLSSy8lISEBg6Fhk96yZQtLly7F4XAwbNgwxowZ4zY8NzeXF198keLiYhwOB+PHj6dv375uw++9917Gjh3L6NGjPTJPQggh/tw8liRfeuklfvjhBz755BOSk5Pp378/gwYNokuXLucc1+FwsGTJEmbOnInFYmHGjBkkJCQQGxvrKrN8+XIGDBjA8OHDycrKYt68eW5J8vXXX6dPnz6emh0hhBDCc0nSbDZzxRVXcMUVV3D48GHWrFnDokWL0DSNv/zlLwwdOpRWrVrVOm5GRgaRkZFEREQAkJiYyMaNG92SpKZplJSUAFBSUkJoaKhr2IYNG4iIiMDX19dTsyOEEEJ4Lkme7vjx4xw/fpzS0lLatWtHfn4+//jHP7jqqqtqHEYFyM/Px2KxuLotFgvp6eluZcaOHcucOXNYuXIl5eXlzJo1C4CysjI++eQTZs2axaefflpnTCkpKaSkpAAwf/58rFZro+bNYDA0etzm4E3xelOs4F3xelOs4F3xelOs4H3xNjePJcmDBw+ydu1a1q5di8lkYtCgQSxYsICwsDAArr32Wh588MFak6RSqkY/TdPculNTUxk8eDCjRo0iLS2NRYsWsXDhQj744ANGjhyJyWQ6a3xJSUkkJSW5unNzcxszm1it1kaP2xy8KV5vihW8K15vihW8K15vihXOL97o6GgPR9PyeSxJPvbYYwwcOJD777+fDh061BgeHh7OFVdcUeu4FouFvLw8V3deXp7b4VSAVatW8fDDDwPQqVMnbDYbRUVFZGRk8NNPP/HOO+9QXFyMpmkYjUZGjBjhqVkTQgjxJ+WxJPnqq6+es0XruHHjau0fHx9PdnY2OTk5hIWFsW7dOqZNm+ZWxmq1smPHDgYPHkxWVhY2mw2z2czs2bNdZT744ANMJpMkSCGEEB7hsST55ptvMnDgQDp37uzqt3v3btavX8/kyZPPOq5er2fKlCnMnTsXh8PBkCFDiIuLY9myZcTHx5OQkMDEiRNJTk5mxYoVANx55501DskKIYQQnqSp2k4INsItt9xCcnKy296kzWbjjjvu4D//+Y8nqvCow4cPN2q8P9P5h6bmTbGCd8XrTbGCd8XrTbGCnJNsKI/dcUfTNBwOh1s/h8NRa6McIYQQwht4LEl26dKF999/35UoHQ4H//3vf+t1MwEhhBCiJfLYOcmbb76Z+fPnc9ttt7l250NDQ5k+fbqnqhBCCCGalMeSpMVi4Z///CcZGRnk5eVhsVjo0KEDOp08aEQIIYR38ugdd3Q6HZ06dfLkJIUQQohm47EkWVJSwn//+1927dpFUVGRW4Odl19+2VPVCCGEEE3GY8dC//Of/5CZmcl1113HyZMnmTJlClarlZEjR3qqCiGEEKJJeSxJbtu2jfvvv59+/fqh0+no168f9957L2vXrvVUFUIIIUST8liSVErh7+8PgMlkori4mJCQEI4cOeKpKoQQQogm5bFzkm3atGHXrl307NmTLl26sGTJEkwmE1FRUZ6qQgghhGhSHtuTvO2221wPVZ4yZQpGo5Hi4mKmTp3qqSqEEEKIJuWRPUmHw8H333/PNddcA4DZbOb222/3xKSFEEKIZuORPUmdTsdXX32FXq/3xOSEEEKIFsFjh1sHDRrEN99846nJCSGEEM3OYw13MjIyWLlyJZ9++ikWi8XtWY9PPPGEp6oRQgghmozHkuSwYcMYNmyYpyYnhBBCNDuPJcnBgwef1/hbtmxh6dKlOBwOhg0bxpgxY9yG5+bm8uKLL1JcXIzD4WD8+PH07duXbdu28c4771BZWYnBYGDChAn06NHjvGIRQgghwINJctWqVXUOGzp06FnHdTgcLFmyhJkzZ2KxWJgxYwYJCQnExsa6yixfvpwBAwYwfPhwsrKymDdvHn379iUoKIjp06cTFhbGgQMHmDt3LsnJyZ6aLSGEEH9iHkuSZ95+7vjx4xw5coQuXbqcM0lmZGQQGRlJREQEAImJiWzcuNEtSWqaRklJCeC8mXpoaCgA7dq1c5WJi4vDZrNhs9nw8fHxyHwJIYT48/JYknzsscdq9Fu1ahWHDh0657j5+flYLBZXt8ViIT093a3M2LFjmTNnDitXrqS8vJxZs2bVmM5PP/1Eu3btak2QKSkppKSkADB//nysVus546qNwWBo9LjNwZvi9aZYwbvi9aZYwbvi9aZYwfvibW4efZ7kmQYPHswtt9zChAkTzlru9MdqVTu9dSxAamoqgwcPZtSoUaSlpbFo0SIWLlzoeqjzwYMHeeedd3jkkUdqrSMpKYmkpCRXd25ubkNnBwCr1drocZuDN8XrTbGCd8XrTbGCd8XrTbHC+cUbHR3t4WhaPo9dJ+lwONxeZWVlpKSkEBAQcM5xLRYLeXl5ru68vDzX4dRqq1atYsCAAQB06tQJm81GUVGRq/yCBQu46667iIyM9NQsCSGE+JPz2J7kDTfcUKNfWFgYt9122znHjY+PJzs7m5ycHMLCwli3bh3Tpk1zK2O1WtmxYweDBw8mKysLm82G2WymuLiY+fPnc8MNN9ClSxdPzY4QQgjhuST5wgsvuHX7+vpiNpvrNa5er2fKlCnMnTsXh8PBkCFDiIuLY9myZcTHx5OQkMDEiRNJTk5mxYoVANx5551omsbKlSs5cuQIy5cvZ/ny5QDMnDmT4OBgT82aEEKIPylN1XZCsBHy8/MxGo0EBga6+p08eZKKigrCwsI8UYVHHT58uFHj/ZnOPzQ1b4oVvCteb4oVvCteb4oV5JxkQ3nsnOQzzzxDfn6+W7/8/HwWLFjgqSqEEEKIJuWxJHn48GFat27t1q9169b1ugRECCGEaIk8liTNZjNHjhxx63fkyBGCgoI8VYUQQgjRpDzWcGfIkCEsXLiQ66+/noiICI4cOcKyZcvOebcdIYQQoqXyWJIcM2YMBoOBt956i7y8PKxWK0OGDOHKK6/0VBVCCCFEk/JYktTpdIwePZrRo0d7apJCCCFEs/LYOcmPP/6YjIwMt34ZGRl88sknnqpCCCGEaFIeS5JffPGF21M7AGJjY/niiy88VYUQQgjRpDyWJKsfenw6g8FARUWFp6oQQgghmpTHkmT79u356quv3Pp9/fXXtG/f3lNVCCGEEE3KYw13Jk2axJw5c1izZg0REREcPXqU48eP1/rcRyGEEMIbeCxJxsXF8fzzz7Np0yby8vK4+OKLufDCCzGZTJ6qQgghhGhSHn3osslkYuDAga7ugwcPsnr1am666SZPViOEEEI0CY8mSYDCwkJ++OEH1qxZQ2ZmJn369PF0FUIIIUST8EiSrKysZNOmTaxevZotW7ZgsVgoKChg3rx50nBHCCGE1zrvJLlkyRLWrVuHXq+nf//+PP7443Tq1Ilbb70Vi8XiiRiFEEKIZnHeSfLrr78mMDCQsWPHMnDgQPz9/Rs1nS1btrB06VIcDgfDhg1jzJgxbsNzc3N58cUXKS4uxuFwMH78ePr27QvA//73P1atWoVOp+Pmm2/mggsuON/ZEkIIIc4/SS5atIg1a9bw6aef8vrrr9OnTx8uueQSlFL1nobD4WDJkiXMnDkTi8XCjBkzSEhIcLuDz/LlyxkwYADDhw8nKyuLefPm0bdvX7Kysli3bh3PPvssBQUFPPnkkzz//PPodB67BFQIIcSf1HlnkvDwcK677joWLVrEzJkzCQwM5JVXXqGwsJD33nuPrKysc04jIyODyMhIIiIiMBgMJCYmsnHjRrcymqZRUlICQElJCaGhoQBs3LiRxMREfHx8CA8PJzIyssY9ZIUQQojG8Gjr1q5du9K1a1emTJnChg0bWL16NQ8++CDvvffeWcfLz893O39psVhIT093KzN27FjmzJnDypUrKS8vd92kID8/n44dO7rKhYWFkZ+fX6OOlJQUUlJSAJg/fz5Wq7VR82gwGBo9bnPwpni9KVbwrni9KVbwrni9KVbwvnib23knyffff58+ffrQqVMnNE0DwGg0cskll3DJJZfUmrDOVNuh2eppVUtNTWXw4MGMGjWKtLQ0Fi1axMKFC+t9WDcpKYmkpCRXd25ubr3GO5PVam30uM3Bm+L1pljBu+L1pljBu+L1pljh/OKNjo72cDQt33knSV9fX9555x2ys7Pp2bMnffr04YILLiAoKAhw7tmdi8ViIS8vz9Wdl5fnOpxabdWqVTz88MMAdOrUCZvNRlFRUY1x8/Pz61WnEEIIcS7nnSSvvvpqrr76aoqLi9m6dSubN2/mrbfeIjw8nD59+tCnT59zXisZHx9PdnY2OTk5hIWFsW7dOqZNm+ZWxmq1smPHDgYPHkxWVhY2mw2z2UxCQgL//ve/ufLKKykoKCA7O5sOHTqc72wJIYQQnjsnGRAQQGJiIomJiSilyMjI4JdffmHx4sXk5+czadIkEhMTax1Xr9czZcoU5s6di8PhYMiQIcTFxbFs2TLi4+NJSEhg4sSJJCcns2LFCgDuvPNONE0jLi6OAQMGcN9996HT6bjlllukZasQQgiP0FRDrtVopBMnTlBSUkJUVNTvXVW9HT58uFHj/ZnOPzQ1b4oVvCteb4oVvCteb4oV5JxkQ3lsl+vzzz9n3759AKSlpXHHHXcwdepU0tLSCA4OblEJUgghhKgPjyXJFStWEB4eDsB7773HlVdeyTXXXMPrr7/uqSqEEEKIJuWxJFlSUoK/vz+lpaXs27ePyy+/nKFDhzb6sKYQQgjR3DzWcMdisbB7924OHjxI165d0el0lJSUSCMaIYQQXstjSfKmm27i2WefxWAwcP/99wOwefNmuRxDCCGE1/JYkuzbty/Jyclu/fr370///v09VYUQQgjRpDx2LDQrK4vjx48DUFZWxgcffMDHH3+M3W73VBVCCCFEk/JYknz++eddT+l48803+fXXX0lLS+PVV1/1VBVCCCFEk/LY4dZjx44RHR2NUoqNGzeycOFCjEYjU6dO9VQVQgghRJPyWJL08fGhtLSUrKwsLBYLZrMZu92OzWbzVBVCCCFEk1vZHZUAACAASURBVPJYkhw4cCCzZ8+mtLSUESNGAJCZmem6wYAQQgjhbTyWJCdPnszWrVvR6/X06NEDcD4TctKkSZ6qQgghhGhSHkuSAL179yY3N5e0tDTCwsKIj4/35OSFEEKIJuWxJFlQUMBzzz1Heno6gYGBFBUV0alTJ+6++255CLIQQgiv5LFLQBYvXkybNm147bXXePXVV1m6dClt27Zl8eLFnqpCCCGEaFIeS5K7d+9m4sSJmEwmAEwmEzfddBNpaWmeqkIIIYRoUh473BoQEEBWVhZt27Z19Tt8+DD+/v71Gn/Lli0sXboUh8PBsGHDGDNmjNvw119/nZ07dwJQUVHBiRMnXI/hevvtt9m8eTNKKXr27MnNN9+MpmkNil8pRVlZGQ6H46zjHj16lPLy8gZNuzk1dbxKKXQ6HSaTqcGfgRBCtDQeS5KjR4/mySefZOjQobRq1Ypjx47x/fffM27cuHOO63A4WLJkCTNnzsRisTBjxgwSEhKIjY11lZk8ebLr/ZdffklmZibg3IPdvXs3CxYsAGDWrFns2rWL7t27Nyj+srIyfHx8MBjOvkgMBgN6vb5B025OzRFvZWUlZWVl+Pn5NWm9QgjhaR473JqUlMS9995LUVERmzZtoqioiKlTp5KXl3fOcTMyMoiMjCQiIgKDwUBiYiIbN26ss3xqaiqXXHIJ4LzMpKKigsrKSmw2G3a7neDg4AbH73A4zpkgRf0YDAYcDkdzhyGEEOfNo1mhR48ermskAWw2G0899dQ59ybz8/OxWCyubovFQnp6eq1ljx07Rk5OjqueTp060b17d2699VaUUowYMcJtD7RaSkoKKSkpAMyfPx+r1eo23G631ztJelsybY54TSZTjWV8LgaDocHjNCdvitebYgXvitebYgXvi7e5tYitvVKqRr+6zmelpqbSv39/18Ocjxw5wqFDh3jllVcAePLJJ9m1axfdunVzGy8pKYmkpCRXd25urtvw8vLyeh2WNBgMVFZWnrNcS9Fc8ZaXl9dYxuditVobPE5z8qZ4/397dx7dVJ33cfx9k7RpgVKalBYsZYQCgqx2yvJUlEKLHkEG5EEcpTjYCoyiKIwg8KioUCpiBZlBcWERhplhZmSxaEc2WevCchgBEVkqB2yh0ED3heTm+SNtSGnSNlBIAt/XORxyb26Sz71N+83vl3t/P1/KCr6V15eywvXlveOOOxo4jfdrsO7W62E0Gqt1y+bl5RESEuJ028zMTO6991778vfff0/79u0JCAggICCAe+65x2UrVAghhHDHdRfJQ4cOufxXdTZqXaKiosjJySE3Nxez2UxmZiYxMTE1tsvOzqa4uJgOHTrY14WGhnLkyBEsFgtms5kff/yRiIiI692tm87xbF13jB49mvz8fLcf9+KLL7Jhwwa3HyeEELeT6+5u/eCDD2q9vz5931qtlqSkJFJSUlBVlf79+xMZGcnq1auJioqyF8xdu3YRGxtbrSu2T58+HDp0iJdeegmAHj16OC2w3q6goIAVK1ZUO4sXbN+V1tYNvHLlyhucTAghbl/XXSQXLVrUEDmIjo4mOjq62rqrT/gZOXJkjcdpNBrGjRvXIBmqqP/4GOvpLOf3KYrT71DrokS2QfP7sS7vnzNnDqdOnWLgwIH4+fnRqFEjwsPDOXz4MNu2bSMpKYns7GzKy8tJTk4mMTERgN69e5ORkUFxcTGJiYn06tWLvXv30qJFC5YuXUpQUFCd2Xbu3MmsWbOwWCx0796d1NRU9Ho9c+bMYePGjeh0Ou6//35ee+010tPTmT9/PhqNhqZNm7JmzRq3j4UQQvgKrzhxR8CMGTM4evQomzZtIjMzkyeffJKtW7fSunVrANLS0ggJCaG0tJTBgwczaNCgGmPiZmVlsWjRIubNm8f48eP58ssv6zyzuKysjEmTJtlb7RMnTmTFihWMGDGCjIwMduzYgaIo9i7dBQsWsGrVKlq2bHlN3bxCCOFLpEg6UVuL72adLdqjRw97gQRYunQpGRkZgO272aysrBpFMjIy0n5pTLdu3Th9+nSdr3PixAlat25tn7Hl0Ucf5dNPP+Wpp55Cr9fz0ksvER8fbz8zOCYmhkmTJjFkyBAeeuihBtlXIYTwVl5xdquoyXE4v8zMTHbu3El6ejqbN2+mS5cuToea0+v19ttarRaLxVLn67jqOtbpdHzxxRcMGjSI//znP4waNQqAuXPnMnXqVLKzs3nggQcwmUzu7poQQvgMaUl6icaNG1NUVOT0vsLCQoKDgwkMDOT48ePs37+/wV63Xbt2nD59mqysLNq0acNnn31Gnz59KC4uprS0lPj4eKKjo+0jHP3yyy/27483bdpEdna2TIUmhLhlSZH0EgaDgZ49ezJgwIAao9XExcWxcuVKEhISaNu2bY0TnK5HQEAA7777LuPHj7efuDN69GguXbpEUlIS5eXlWK1WZs6cCcDs2bPJysrCarXSt29ft8fIFUIIX6JYr+VUzVtAdnZ2teWSkpJ6zVgiI+7UT32Pp6PbaeSSm82XsoJv5fWlrCAj7rhLvpMUQgghXJDu1lvctGnT+O6776qte/rpp+s1hZkQQtzupEje4t566y2f6h4WQghvIt2tQgghhAtSJIUQQggXpEgKIYQQLkiRFEIIIVyQIunD2rdv7/K+06dPM2DAgJuYRgghbj1SJIUQQggX5BIQJz7Ze46si2VO71OucT7JNiEBPB0TXus2KSkpRERE2CdeTktLQ1EUvv32W/Lz8zGbzUydOpUHH3zQrdcuKytj+vTp/PDDD2i1WmbOnMm9997L0aNHmTx5MhUVFVitVj766CNatGjB+PHjycnJQVVVXnjhBYYOHer2/gohxK3Aa4rkgQMHWLZsGaqqEh8fz7Bhw6rdv3z5cg4fPgxARUUF+fn5LF++HIALFy6wePFi8vLyAJg+fTphYWE3NX9DGDp0KDNnzrQXyfT0dFatWsXYsWMJCgrCZDIxZMgQHnjgARRFqffzVh2nLVu2cPz4cR5//HF27tzJypUrSU5OZvjw4VRUVGCxWNi6dSstWrRg5cqVABQUFDT0bgohhM/wiiKpqipLlizhlVdewWg0Mn36dGJiYmjVqpV9m6rCAZCRkUFWVpZ9+S9/+QvDhw+nW7dulJWVuVVAnKmtxXcjx0Lt0qULFy5c4OzZs+Tl5REcHExYWBivv/463333HYqicPbsWc6fP+/Wh4A9e/bw1FNPAbZZP1q1asXJkyf57W9/y8KFC8nJyeGhhx6ibdu2dOzYkVmzZpGSkkJCQgK9e/e+IfsqhBC+wCu+kzx+/DgtWrQgPDwcnU5HbGwse/bscbn97t277VM3nTlzBovFQrdu3QDbrBaO8yr6msGDB/PFF1/w+eefM3ToUNasWUNeXh4ZGRls2rSJ0NBQp3NJ1sZV9/AjjzzCsmXLCAgIYNSoUezatYuoqCgyMjLo2LEjqampzJ8/vyF2SwghfJJXtCRNJhNGo9G+bDQaOXbsmNNtz58/T25uLl26dAFss3k0btyYd955h9zcXLp27cqoUaPQaKrX/82bN7N582bANlSb41RUAOfOnUOnq9/hqO9212L48OH86U9/wmQysW7dOtavX0/z5s0JDAxk165dnDlzBq1Wa8/gKotWq7Xfjo2NZd26dcTFxXHixAmys7O56667OHPmDFFRUfY5JY8ePUrHjh1p1qwZjz32GEFBQaxevfqa9lev19c4xnXR6XRuP8aTfCmvL2UF38rrS1nB9/J6mlcUSWctHVddprt376ZPnz72IqiqKkeOHOHtt98mNDSU+fPns23bthqXPyQkJJCQkGBfvnqqmPLy8mqFxZUbPfVUu3btKCoqIjw8HKPRyLBhw/jDH/7AwIED6dy5M+3atcNisdgzuMpisVjstxMTE5k2bRr9+vVDq9Xy7rvvotVqWbt2LWvWrEGn0xEWFsYLL7zAf//7X2bPno2iKPj5+ZGamnpN+1teXu72dDy305RDN5svZQXfyutLWUGmynKXVxRJo9FoP+kGIC8vj5CQEKfbZmZmkpycbF82GAy0adOG8HDb94i9evXi559/9ulrBLds2WK/bTAYSE9Pd7qdq9Y2QGRkJFu3bgVsXdALFiyosc3zzz/P888/X21dXFwccXFx15BaCCFuPV7xnWRUVBQ5OTnk5uZiNpvJzMwkJiamxnbZ2dkUFxfToUMH+7p27dpRXFxsPwvz0KFD1U74EUIIIa6VV7QktVotSUlJpKSkoKoq/fv3JzIyktWrVxMVFWUvmLt27SI2NrZaV6xGo2H06NG8+eabWK1W2rZtW61b9VZ35MgRJk6cWG2dXq9nw4YNHkokhBC3DsV6LVfG3wKys7OrLZeUlNCoUaM6H3ejv5NsaJ7KW9/j6eh2+m7nZvOlrOBbeX0pK8h3ku7yiu5WIYQQwhtJkRRCCCFckCIphBBCuCBFUgghhHBBiqSXcByw3R2jR48mPz+/4QMJIYTwjktAvM2h/SUUXLI4ve9ap8pq2kxLl2jXZ3sWFBSwYsWKagO5g23knNpGAqqarUMIIUTDkyLpJebMmcOpU6cYOHAgfn5+NGrUiPDwcA4fPsy2bdtISkoiOzub8vJykpOTSUxMBKB3795kZGRQXFxMYmIivXr1Yu/evbRo0YKlS5cSFBTk9PVWrVrFqlWrqKiooE2bNixcuJDAwEDOnz/PtGnTOHXqFACpqan07NmTf/3rX3z44YcAdOrUiT//+c8358AIIYQHSZF0orYW34267nDGjBkcPXqUTZs2kZmZyZNPPsnWrVtp3bo1YJuAOSQkhNLSUgYPHsygQYMwGAzVniMrK4tFixYxb948xo8fz5dffsljjz3m9PUeeughRo0aBcDcuXP5+9//TlJSEq+++ip9+vRhyZIlWCwWiouLOXr0KAsXLmT9+vUYDAYuXrzY4PsvhBDeSIqkl+rRo4e9QAIsXbqUjIwMwDYQQlZWVo0iGRkZaZ8dpVu3bpw+fdrl8x89epS3336bgoICiouL6devH2AbQP69994DbCMhNW3alH//+98MHjzY/nquxtUVQohbjRRJL+U4Wk1mZiY7d+4kPT2dwMBARowY4XROScd5NLVaLWVlZS6ff9KkSSxZsoTOnTuzevVqvvnmG5fbWq3W657IWgghfJGc3eolGjduTFFRkdP7CgsLCQ4OJjAwkOPHj7N///7rfr2q6bguX77M2rVr7ev79u3LihUrANtJQ4WFhfTt25f09HRMJhOAdLcKIW4b0pL0EgaDgZ49ezJgwAACAgKqTYoaFxfHypUrSUhIoG3btkRHR1/3602ZMoWHH36YVq1a0bFjR3uBfvPNN5k6dSr/+Mc/0Gg0pKamEhMTw8SJExkxYgQajYYuXbo4nXpLCCFuNTLAeSUZ4LxhyQDn3sWXsoJv5fWlrCADnLtLuluFEEIIF6S79RY3bdo0vvvuu2rrnn76aZeXhgghhLhCiuQt7q233vKp7mEhhPAmXlMkDxw4wLJly1BVlfj4eIYNG1bt/uXLl3P48GEAKioqaox1WlJSwqRJk+jVqxfJyck3M7oQQohblFcUSVVVWbJkCa+88gpGo5Hp06cTExNDq1at7Ns4jmmakZFBVlZWtedYvXo1d999982KLIQQ4jbgFSfuHD9+nBYtWhAeHo5OpyM2NpY9e/a43H737t307dvXvnzy5Eny8/Pp3r37zYgrhBDiNuEVLUmTyYTRaLQvG41Gjh075nTb8+fPk5ubax9+TVVVVqxYwXPPPcehQ4dcvsbmzZvZvHkzYPuezvE6RIBz586h09XvcNR3O2/hibx6vb7GMa6LTqdz+zGe5Et5fSkr+FZeX8oKvpfX07zir72zSzVdDYO2e/du+vTpg0ZjawRv3LiRe+65p84fekJCAgkJCfblq68TKi8vr3VKqiredJ1k+/btXX6YqOKpvOXl5W5fi3U7XW92s/lSVvCtvL6UFeQ6SXd5RZE0Go3k5eXZl/Py8lwOop2ZmVntxJyff/6ZI0eOsHHjRsrKyjCbzQQEBNhnuLgWO3bs4Pz5807vu9b5JJs3b879999/zZmEEELcfF5RJKOiosjJySE3NxeDwUBmZiYTJ06ssV12djbFxcV06NDBvs5xu23btnHixInrKpCelJKSQkREhP0kpbS0NBRF4dtvvyU/Px+z2czUqVN58MEH63yu4uJinnrqKQoKCrh8+XK1xzmbG9LVPJJCiBvLarWiqmBVQVVtt1XVdp9WCxoNaLQKGo3rHjZx43hFkdRqtSQlJZGSkoKqqvTv35/IyEhWr15NVFQUMTExAOzatYvY2Ngb/kaprcVX3+7LqtamVQXValuuqFCxqmC1Vv2zVltOiH+YOalvMGL4aFBg/frPWfLxSkY9nkSToCBMJhMjHxtK33vj7cegtESt9rpVh8aq+vH+oo8JDg7mwoUL/O///o5+9ydw7PjPvPfeQv79r7UYDAYuXbpIRbnK//3fK/Ts2ZsPPvgYtXIeycsVlc9d7XArVxaVq+522M5iVikvU1EU2y+2orFl0yi27er6GVpVKxYVVIsVi+Wq/52tV51sZ6n+B8dZTmfHrq51VesDAs9TVlZmezrFtq7qtuNjFcf9ddhGcXx++3rF/r5QrVS+PxyXrVittn2y/W9btt3v8H5yWFZV0OlKsWJGp1Ps/7Q60PlV3a5c78eV2zoFne7KskZbvz/SVX/0LWbbz8JitmJ2uG2xWLGYqVxnu237/8rtgAALZkt55WuDVqtcua1T0Gqv7ENVPq3WdvtaionVelUOS2W+q3KbzdX3wWKxotOdo7SkrPK95qzgXXkfquqVn4njtvVlK5ig0dj2V6NV0FYVUcf1GtuytrK4arRX1le0LcE/0K3Dc1vziiIJEB0dXWPg7qtHhRk5cmStzxEXF0dcXFxDR7NTVVuhM5trL3ZVf5zqUvXLrCigaKBz5y6YTHmcyz2LyWSiadNgjMYwUue+yd6936FRNJw7d5azObmEhoZhtUJFuYqz3t/Lly3Mffst9u37HkWj4ey5s5w+fY4d23YxMOEhAvTNKClW8fcLpqRYJTMzk9lvvktJkQooaDVNKC5y47f3KufOmvn5YIHL+5WqoqK5UkQ0mgIsZhWLm384nKn6Y6LVKk4Lnasec2frnW5rBUUxo1orj78VrDj//7pVfriwf9DQKPbjZ7+tqdrGYVmjoNGBnwb8/LSUlpopL7NSbFZtheuy7Y9+vWMo2Aqr7kphVRRqFDqzxf39VjS2VpOusgAqmlIqyi32IuXWcznkrCqu2spCq6qVWR2LnsWK6uZrwJX3l5+/Cqi295ymsihV3tbqqtZdKWJV9ytXbVv1v1K5DmzF1P5hrzLnlWWwqNXXWcxWKsptJzSqV394VAEr6HQltL3L/f29XXlNkfQFZrOVkqKKGusdi51GA1qNcqX4Of5xcyiIrj7pDhkymG3b/0Nubi7Dhw9j05b1FBaa2LjxP/j5+dG7d2/8AywEh+hQFAgOufIjdPyu9J+rP6Ow6CKbt2xCURT+53/64O9vRh+goA/QEhRc/SQlRYEmQVr89VedvGS9+qbV+fqrlkMMWrpG+9tb0Vd/qFAdWjxWq601pNcHUFFRVtkacPikrK3+SdhxWat1/on5ZnRL1fcECHuvQtWhc1lUrZXFV3Eoeg2zL66yWq3VW3vmyw63K1tS5spWn/nyleWqbaxWCNBq7EXo6pZfVevOsaVnu8+xiNl+rq7yOma0v76lZpZqrdbKVqnZsYVqtqLRKugDQKvToNNeaYk6ZnNsrVbtV7X8uurvMV85cafq98xoNHLxYl7dDxCAFEm36HQKTZv5Y1UtdRa7azV06FCmTJmCyWTis88+Iz09ndDQUPz8/Ni9ezdnzpxx+VjHLIVFhTRvHope78/27ds5c+YMGq3CffffR3JyMuPGjcVgMHDx4kVCQkLo27cvq/62krFjx2KxWCgpKSEoKMjZq9RrP5o01RLWQl/3hg585Y+Nu6p+LnW/VW7+902KYisKOp2Cez+tm8cxo7h2VR/ctVo5ju6QIumG4uIiLBbLNZ3dWl9hYWEUFBQQGhqKv78/AwYM4LnnnmPgwIF07NiRNm3akJ+fT5MmTbBarS4nQK563IABA7jrrrvsj4uIiODpp5/mkUceQaPR0KlTJ1JSUpg8eTJvvPEGq1atQqPR8Oqrr9KjR49r3o+zZ8/y448/uvUYPz8/Ll++fM2vebP5Ul5fygq+ldeXsgJERkbSq1cvT8fwGTKfZKX6zH9YWFh4w4tkQ7vWS1aulxRJ7+JLWcG38vpSVri+IinXSYpaBQUFedVgAvXhqbx6vZ5OnTq59Rhf6271pby+lBV8K68vZQXfy+tpUiR93JEjR2pcU6rX69mwYYOHEgkhxK1DimQlX+pCddSpUyc2bdrk6Rg1+OrxFEIIR14xC4g30Gg0PtWN6s3MZrN9bF0hhPBl0pKsFBAQQFlZGeXl5bVe1qHX6ykvL7+Jya7Pzc5rtVrRaDQEBATctNcUQogbRYpkJUVRCAyse6wmX/vS29fyCiGEN5E+MSGEEMIFKZJCCCGEC1IkhRBCCBdu2xF3hBBCiLpIS9JN06ZN83QEt/hSXl/KCr6V15eygm/l9aWs4Ht5PU2KpBBCCOGCFEkhhBDCBe3rr7/+uqdD+Jq2bdt6OoJbfCmvL2UF38rrS1nBt/L6UlbwvbyeJCfuCCGEEC5Id6sQQgjhghRJIYQQwgUZu9UNBw4cYNmyZaiqSnx8PMOGDfN0JKcuXLjAokWLuHTpEoqikJCQwKBBgzwdq06qqjJt2jQMBoNXn6ZeXFzM4sWLOX36NIqi8Mwzz9ChQwdPx3Jpw4YNbN26FUVRiIyM5Nlnn8Xf39/Tsezef/999u/fT3BwMGlpaQAUFRUxf/58zp8/T/PmzZk0aRJNmjTxcFLnWVeuXMm+ffvQ6XSEh4fz7LPP0rhxYw8ntXGWt8rnn3/OX//6Vz755BOaNm3qoYTeT1qS9aSqKkuWLGHGjBnMnz+f3bt3c+bMGU/Hckqr1TJ69Gjmz59PSkoKX331lddmdfTll18SERHh6Rh1WrZsGT169GDBggXMmzfPqzObTCYyMjJ46623SEtLQ1VVMjMzPR2rmri4OGbMmFFt3bp16+jatSsLFy6ka9eurFu3zkPpqnOWtVu3bqSlpfHOO+/QsmVL1q5d66F0NTnLC7YP0gcPHiQ0NNQDqXyLFMl6On78OC1atCA8PBydTkdsbCx79uzxdCynQkJC7GevBQYGEhERgclk8nCq2uXl5bF//37i4+M9HaVWJSUlHDlyhAEDBgCg0+m8ptXgiqqqVFRUYLFYqKioICQkxNORqrn77rtrtBL37NlDv379AOjXr5/X/K45y9q9e3e0Wi0AHTp08KrfNWd5AT799FNGjRpV67SAwka6W+vJZDJhNBrty0ajkWPHjnkwUf3k5uaSlZVFu3btPB2lVsuXLycxMZHS0lJPR6lVbm4uTZs25f333+fUqVO0bduWMWPGeO38mQaDgSFDhvDMM8/g7+9P9+7d6d69u6dj1Sk/P99ezENCQigoKPBwovrZunUrsbGxno5Rq71792IwGLjzzjs9HcUnSEuynpxdKePtn8LKyspIS0tjzJgxNGrUyNNxXNq3bx/BwcE+ce2WxWIhKyuLBx54gLfffhu9Xu81XYHOFBUVsWfPHhYtWsSHH35IWVkZO3bs8HSsW9KaNWvQarXcd999no7iUnl5OWvWrOGxxx7zdBSfIUWynoxGI3l5efblvLw8r+u2cmQ2m0lLS+O+++6jd+/eno5Tq6NHj7J3714mTJjAggULOHToEAsXLvR0LKeMRiNGo5H27dsD0KdPH7KysjycyrWDBw8SFhZG06ZN0el09O7dm59//tnTseoUHBzMxYsXAbh48aLXn1iybds29u3bx8SJE736w/O5c+fIzc1lypQpTJgwgby8PF5++WUuXbrk6WheS7pb6ykqKoqcnBxyc3MxGAxkZmYyceJET8dyymq1snjxYiIiInj44Yc9HadOTzzxBE888QQAhw8fJj093WuPbbNmzTAajWRnZ3PHHXdw8OBBWrVq5elYLoWGhnLs2DHKy8vx9/fn4MGDREVFeTpWnWJiYti+fTvDhg1j+/bt9OzZ09ORXDpw4ADr16/njTfeQK/XezpOrVq3bs0nn3xiX54wYQKpqale/yHEk2TEHTfs37+fTz/9FFVV6d+/P8OHD/d0JKd++uknXnvtNVq3bm3/VPv4448THR3t4WR1qyqS3nwJyC+//MLixYsxm82EhYXx7LPPesXlCa7885//JDMzE61Wy5133skf//hH/Pz8PB3LbsGCBfz4448UFhYSHBzMyJEj6dmzJ/Pnz+fChQuEhoYyefJkrzjGzrKuXbsWs9lsz9e+fXvGjRvn4aQ2zvJWnXQGUiTrQ4qkEEII4YJ8JymEEEK4IEVSCCGEcEGKpBBCCOGCFEkhhBDCBSmSQgghhAtSJIXwciNHjuTs2bOejiHEbUkGExDCDRMmTODSpUtoNFc+X8bFxZGcnOzBVM599dVXmEwmHn/8cWbOnElSUhK/+c1vPB1LCJ8iRVIIN7388st069bN0zHqdPLkSaKjo1FVlTNnznj1yEBCeCspkkI0kG3btrFlyxbatGnD9u3bCQkJITk5ma5duwK2mWQ+/vhjfvrpJ5o0acLQoUNJSEgAbNNZrVu3jq+//pr8/HxatmzJlClT7PP9/fDDD8yZM4fCwkLuvfdekpOT6xwj9OTJk4wYMYLs7GzCwsLs0zkJIepPiqQQDejYsWP07t2bJUuW8P333/POO++waNEimjRpwnvvvUdkZCQffvgh2dnZzJo1i/DwcLp27cqGDRvYvXs306dPp2XLlpw6daraOKD79+8nNTWV0tJS+JG01AAAAolJREFUXn75ZWJiYujRo0eN1798+TJjx47FarVSVlbGlClTMJvNqKrKmDFj+N3vfue1wykK4Y2kSArhpnnz5lVrlSUmJtpbhMHBwQwePBhFUYiNjSU9PZ39+/dz991389NPPzFt2jT8/f258847iY+PZ8eOHXTt2pUtW7aQmJjIHXfcAVBjrr9hw4bRuHFjGjduTOfOnfnll1+cFkk/Pz+WL1/Oli1bOH36NGPGjGH27Nn8/ve/9/o5RYXwRlIkhXDTlClTXH4naTAYqnWDNm/eHJPJxMWLF2nSpAmBgYH2+0JDQzlx4gRgm3otPDzc5Ws2a9bMfluv11NWVuZ0uwULFnDgwAHKy8vx8/Pj66+/pqysjOPHj9OyZUtSU1Pd2lchbndSJIVoQCaTCavVai+UFy5cICYmhpCQEIqKiigtLbUXygsXLmAwGADbPJXnzp2jdevW1/X6L774IqqqMm7cOD766CP27dvHN99847VTjwnh7eQ6SSEaUH5+PhkZGZjNZr755ht+/fVX7rnnHkJDQ7nrrrv429/+RkVFBadOneLrr7+2z2IfHx/P6tWrycnJwWq1curUKQoLC68pw6+//kp4eDgajYasrCyfmD9SCG8lLUkh3DR37txq10l269aNKVOmALa5BHNyckhOTqZZs2ZMnjyZoKAgAF544QU+/vhjxo8fT5MmTXj00Uft3bYPP/wwly9fZvbs2RQWFhIREcFLL710TflOnjxJmzZt7LeHDh16PbsrxG1N5pMUooFUXQIya9YsT0cRQjQQ6W4VQgghXJAiKYQQQrgg3a1CCCGEC9KSFEIIIVyQIimEEEK4IEVSCCGEcEGKpBBCCOGCFEkhhBDChf8H1jNm7uv/CTw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7641" y="720006"/>
            <a:ext cx="5906819" cy="3644907"/>
          </a:xfrm>
          <a:prstGeom prst="rect">
            <a:avLst/>
          </a:prstGeom>
        </p:spPr>
      </p:pic>
    </p:spTree>
    <p:extLst>
      <p:ext uri="{BB962C8B-B14F-4D97-AF65-F5344CB8AC3E}">
        <p14:creationId xmlns:p14="http://schemas.microsoft.com/office/powerpoint/2010/main" val="6431195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0-#ppt_w/2"/>
                                          </p:val>
                                        </p:tav>
                                        <p:tav tm="100000">
                                          <p:val>
                                            <p:strVal val="#ppt_x"/>
                                          </p:val>
                                        </p:tav>
                                      </p:tavLst>
                                    </p:anim>
                                    <p:anim calcmode="lin" valueType="num">
                                      <p:cBhvr additive="base">
                                        <p:cTn id="8" dur="500" fill="hold"/>
                                        <p:tgtEl>
                                          <p:spTgt spid="5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54"/>
                                        </p:tgtEl>
                                        <p:attrNameLst>
                                          <p:attrName>style.visibility</p:attrName>
                                        </p:attrNameLst>
                                      </p:cBhvr>
                                      <p:to>
                                        <p:strVal val="visible"/>
                                      </p:to>
                                    </p:set>
                                    <p:anim calcmode="lin" valueType="num">
                                      <p:cBhvr>
                                        <p:cTn id="12" dur="500" fill="hold"/>
                                        <p:tgtEl>
                                          <p:spTgt spid="5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54"/>
                                        </p:tgtEl>
                                        <p:attrNameLst>
                                          <p:attrName>ppt_y</p:attrName>
                                        </p:attrNameLst>
                                      </p:cBhvr>
                                      <p:tavLst>
                                        <p:tav tm="0">
                                          <p:val>
                                            <p:strVal val="#ppt_y"/>
                                          </p:val>
                                        </p:tav>
                                        <p:tav tm="100000">
                                          <p:val>
                                            <p:strVal val="#ppt_y"/>
                                          </p:val>
                                        </p:tav>
                                      </p:tavLst>
                                    </p:anim>
                                    <p:anim calcmode="lin" valueType="num">
                                      <p:cBhvr>
                                        <p:cTn id="14" dur="500" fill="hold"/>
                                        <p:tgtEl>
                                          <p:spTgt spid="5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5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54"/>
                                        </p:tgtEl>
                                      </p:cBhvr>
                                    </p:animEffect>
                                  </p:childTnLst>
                                </p:cTn>
                              </p:par>
                            </p:childTnLst>
                          </p:cTn>
                        </p:par>
                        <p:par>
                          <p:cTn id="17" fill="hold">
                            <p:stCondLst>
                              <p:cond delay="1300"/>
                            </p:stCondLst>
                            <p:childTnLst>
                              <p:par>
                                <p:cTn id="18" presetID="1" presetClass="emph" presetSubtype="2" fill="hold" grpId="0" nodeType="afterEffect">
                                  <p:stCondLst>
                                    <p:cond delay="0"/>
                                  </p:stCondLst>
                                  <p:childTnLst>
                                    <p:animClr clrSpc="rgb" dir="cw">
                                      <p:cBhvr>
                                        <p:cTn id="19" dur="300" fill="hold"/>
                                        <p:tgtEl>
                                          <p:spTgt spid="51"/>
                                        </p:tgtEl>
                                        <p:attrNameLst>
                                          <p:attrName>fillcolor</p:attrName>
                                        </p:attrNameLst>
                                      </p:cBhvr>
                                      <p:to>
                                        <a:srgbClr val="00AEEF"/>
                                      </p:to>
                                    </p:animClr>
                                    <p:set>
                                      <p:cBhvr>
                                        <p:cTn id="20" dur="300" fill="hold"/>
                                        <p:tgtEl>
                                          <p:spTgt spid="51"/>
                                        </p:tgtEl>
                                        <p:attrNameLst>
                                          <p:attrName>fill.type</p:attrName>
                                        </p:attrNameLst>
                                      </p:cBhvr>
                                      <p:to>
                                        <p:strVal val="solid"/>
                                      </p:to>
                                    </p:set>
                                    <p:set>
                                      <p:cBhvr>
                                        <p:cTn id="21" dur="300" fill="hold"/>
                                        <p:tgtEl>
                                          <p:spTgt spid="51"/>
                                        </p:tgtEl>
                                        <p:attrNameLst>
                                          <p:attrName>fill.on</p:attrName>
                                        </p:attrNameLst>
                                      </p:cBhvr>
                                      <p:to>
                                        <p:strVal val="true"/>
                                      </p:to>
                                    </p:set>
                                  </p:childTnLst>
                                </p:cTn>
                              </p:par>
                            </p:childTnLst>
                          </p:cTn>
                        </p:par>
                        <p:par>
                          <p:cTn id="22" fill="hold">
                            <p:stCondLst>
                              <p:cond delay="1600"/>
                            </p:stCondLst>
                            <p:childTnLst>
                              <p:par>
                                <p:cTn id="23" presetID="12" presetClass="entr" presetSubtype="4" fill="hold" grpId="0" nodeType="afterEffect">
                                  <p:stCondLst>
                                    <p:cond delay="0"/>
                                  </p:stCondLst>
                                  <p:childTnLst>
                                    <p:set>
                                      <p:cBhvr>
                                        <p:cTn id="24" dur="1" fill="hold">
                                          <p:stCondLst>
                                            <p:cond delay="0"/>
                                          </p:stCondLst>
                                        </p:cTn>
                                        <p:tgtEl>
                                          <p:spTgt spid="138"/>
                                        </p:tgtEl>
                                        <p:attrNameLst>
                                          <p:attrName>style.visibility</p:attrName>
                                        </p:attrNameLst>
                                      </p:cBhvr>
                                      <p:to>
                                        <p:strVal val="visible"/>
                                      </p:to>
                                    </p:set>
                                    <p:anim calcmode="lin" valueType="num">
                                      <p:cBhvr>
                                        <p:cTn id="25" dur="500"/>
                                        <p:tgtEl>
                                          <p:spTgt spid="138"/>
                                        </p:tgtEl>
                                        <p:attrNameLst>
                                          <p:attrName>ppt_y</p:attrName>
                                        </p:attrNameLst>
                                      </p:cBhvr>
                                      <p:tavLst>
                                        <p:tav tm="0">
                                          <p:val>
                                            <p:strVal val="#ppt_y+#ppt_h*1.125000"/>
                                          </p:val>
                                        </p:tav>
                                        <p:tav tm="100000">
                                          <p:val>
                                            <p:strVal val="#ppt_y"/>
                                          </p:val>
                                        </p:tav>
                                      </p:tavLst>
                                    </p:anim>
                                    <p:animEffect transition="in" filter="wipe(up)">
                                      <p:cBhvr>
                                        <p:cTn id="26" dur="500"/>
                                        <p:tgtEl>
                                          <p:spTgt spid="138"/>
                                        </p:tgtEl>
                                      </p:cBhvr>
                                    </p:animEffect>
                                  </p:childTnLst>
                                </p:cTn>
                              </p:par>
                              <p:par>
                                <p:cTn id="27" presetID="12" presetClass="entr" presetSubtype="1" fill="hold" grpId="0" nodeType="withEffect">
                                  <p:stCondLst>
                                    <p:cond delay="0"/>
                                  </p:stCondLst>
                                  <p:childTnLst>
                                    <p:set>
                                      <p:cBhvr>
                                        <p:cTn id="28" dur="1" fill="hold">
                                          <p:stCondLst>
                                            <p:cond delay="0"/>
                                          </p:stCondLst>
                                        </p:cTn>
                                        <p:tgtEl>
                                          <p:spTgt spid="139"/>
                                        </p:tgtEl>
                                        <p:attrNameLst>
                                          <p:attrName>style.visibility</p:attrName>
                                        </p:attrNameLst>
                                      </p:cBhvr>
                                      <p:to>
                                        <p:strVal val="visible"/>
                                      </p:to>
                                    </p:set>
                                    <p:anim calcmode="lin" valueType="num">
                                      <p:cBhvr>
                                        <p:cTn id="29" dur="500"/>
                                        <p:tgtEl>
                                          <p:spTgt spid="139"/>
                                        </p:tgtEl>
                                        <p:attrNameLst>
                                          <p:attrName>ppt_y</p:attrName>
                                        </p:attrNameLst>
                                      </p:cBhvr>
                                      <p:tavLst>
                                        <p:tav tm="0">
                                          <p:val>
                                            <p:strVal val="#ppt_y-#ppt_h*1.125000"/>
                                          </p:val>
                                        </p:tav>
                                        <p:tav tm="100000">
                                          <p:val>
                                            <p:strVal val="#ppt_y"/>
                                          </p:val>
                                        </p:tav>
                                      </p:tavLst>
                                    </p:anim>
                                    <p:animEffect transition="in" filter="wipe(down)">
                                      <p:cBhvr>
                                        <p:cTn id="30" dur="500"/>
                                        <p:tgtEl>
                                          <p:spTgt spid="1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139" grpId="0"/>
      <p:bldP spid="51" grpId="0" animBg="1"/>
      <p:bldP spid="54" grpId="0"/>
    </p:bldLst>
  </p:timing>
  <p:extLst mod="1">
    <p:ext uri="{E180D4A7-C9FB-4DFB-919C-405C955672EB}">
      <p14:showEvtLst xmlns:p14="http://schemas.microsoft.com/office/powerpoint/2010/main">
        <p14:playEvt time="1316" objId="59"/>
        <p14:stopEvt time="2092" objId="59"/>
      </p14:showEvtLst>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6" name="TextBox 10"/>
          <p:cNvSpPr txBox="1"/>
          <p:nvPr/>
        </p:nvSpPr>
        <p:spPr>
          <a:xfrm>
            <a:off x="1188194" y="3005020"/>
            <a:ext cx="2967479" cy="523220"/>
          </a:xfrm>
          <a:prstGeom prst="rect">
            <a:avLst/>
          </a:prstGeom>
          <a:noFill/>
        </p:spPr>
        <p:txBody>
          <a:bodyPr wrap="none" rtlCol="0">
            <a:spAutoFit/>
          </a:bodyPr>
          <a:lstStyle/>
          <a:p>
            <a:r>
              <a:rPr lang="zh-TW" altLang="en-US" sz="2800" spc="300" dirty="0">
                <a:solidFill>
                  <a:srgbClr val="0070C0"/>
                </a:solidFill>
                <a:latin typeface="黑体" panose="02010600030101010101" pitchFamily="2" charset="-122"/>
                <a:ea typeface="黑体" panose="02010600030101010101" pitchFamily="2" charset="-122"/>
              </a:rPr>
              <a:t>未來發展與應用</a:t>
            </a:r>
            <a:endParaRPr lang="zh-CN" altLang="en-US" sz="2800" spc="300" dirty="0">
              <a:solidFill>
                <a:srgbClr val="0070C0"/>
              </a:solidFill>
              <a:latin typeface="黑体" panose="02010600030101010101" pitchFamily="2" charset="-122"/>
              <a:ea typeface="黑体" panose="02010600030101010101" pitchFamily="2" charset="-122"/>
            </a:endParaRPr>
          </a:p>
        </p:txBody>
      </p:sp>
      <p:sp>
        <p:nvSpPr>
          <p:cNvPr id="7" name="TextBox 11"/>
          <p:cNvSpPr txBox="1"/>
          <p:nvPr/>
        </p:nvSpPr>
        <p:spPr>
          <a:xfrm>
            <a:off x="1260292" y="3564725"/>
            <a:ext cx="1620957" cy="261610"/>
          </a:xfrm>
          <a:prstGeom prst="rect">
            <a:avLst/>
          </a:prstGeom>
          <a:noFill/>
        </p:spPr>
        <p:txBody>
          <a:bodyPr wrap="none" rtlCol="0">
            <a:spAutoFit/>
          </a:bodyPr>
          <a:lstStyle/>
          <a:p>
            <a:r>
              <a:rPr lang="zh-TW" altLang="en-US" sz="1100" spc="300">
                <a:solidFill>
                  <a:schemeClr val="bg1"/>
                </a:solidFill>
                <a:latin typeface="汉仪细等线" panose="01010104010101010101" pitchFamily="2" charset="-122"/>
                <a:ea typeface="汉仪细等线" panose="01010104010101010101" pitchFamily="2" charset="-122"/>
              </a:rPr>
              <a:t>醫療</a:t>
            </a:r>
            <a:r>
              <a:rPr lang="zh-TW" altLang="en-US" sz="1100" spc="300" smtClean="0">
                <a:solidFill>
                  <a:schemeClr val="bg1"/>
                </a:solidFill>
                <a:latin typeface="汉仪细等线" panose="01010104010101010101" pitchFamily="2" charset="-122"/>
                <a:ea typeface="汉仪细等线" panose="01010104010101010101" pitchFamily="2" charset="-122"/>
              </a:rPr>
              <a:t>、</a:t>
            </a:r>
            <a:r>
              <a:rPr lang="zh-TW" altLang="en-US" sz="1100" spc="300" dirty="0">
                <a:solidFill>
                  <a:schemeClr val="bg1"/>
                </a:solidFill>
                <a:latin typeface="汉仪细等线" panose="01010104010101010101" pitchFamily="2" charset="-122"/>
                <a:ea typeface="汉仪细等线" panose="01010104010101010101" pitchFamily="2" charset="-122"/>
              </a:rPr>
              <a:t>藝術</a:t>
            </a:r>
            <a:r>
              <a:rPr lang="zh-TW" altLang="en-US" sz="1100" spc="300" dirty="0" smtClean="0">
                <a:solidFill>
                  <a:schemeClr val="bg1"/>
                </a:solidFill>
                <a:latin typeface="汉仪细等线" panose="01010104010101010101" pitchFamily="2" charset="-122"/>
                <a:ea typeface="汉仪细等线" panose="01010104010101010101" pitchFamily="2" charset="-122"/>
              </a:rPr>
              <a:t>、</a:t>
            </a:r>
            <a:r>
              <a:rPr lang="zh-TW" altLang="en-US" sz="1100" spc="300" dirty="0">
                <a:solidFill>
                  <a:schemeClr val="bg1"/>
                </a:solidFill>
                <a:latin typeface="汉仪细等线" panose="01010104010101010101" pitchFamily="2" charset="-122"/>
                <a:ea typeface="汉仪细等线" panose="01010104010101010101" pitchFamily="2" charset="-122"/>
              </a:rPr>
              <a:t>地理</a:t>
            </a:r>
            <a:endParaRPr lang="zh-CN" altLang="en-US" sz="1100" spc="300" dirty="0">
              <a:solidFill>
                <a:schemeClr val="bg1"/>
              </a:solidFill>
              <a:latin typeface="汉仪细等线" panose="01010104010101010101" pitchFamily="2" charset="-122"/>
              <a:ea typeface="汉仪细等线" panose="01010104010101010101" pitchFamily="2" charset="-122"/>
            </a:endParaRPr>
          </a:p>
        </p:txBody>
      </p:sp>
      <p:sp>
        <p:nvSpPr>
          <p:cNvPr id="8" name="TextBox 21"/>
          <p:cNvSpPr txBox="1"/>
          <p:nvPr/>
        </p:nvSpPr>
        <p:spPr>
          <a:xfrm>
            <a:off x="1188194" y="1306180"/>
            <a:ext cx="2512226" cy="1862048"/>
          </a:xfrm>
          <a:prstGeom prst="rect">
            <a:avLst/>
          </a:prstGeom>
          <a:noFill/>
        </p:spPr>
        <p:txBody>
          <a:bodyPr wrap="none" rtlCol="0">
            <a:spAutoFit/>
          </a:bodyPr>
          <a:lstStyle/>
          <a:p>
            <a:r>
              <a:rPr lang="en-US" altLang="zh-CN" sz="11500" spc="300" dirty="0" smtClean="0">
                <a:solidFill>
                  <a:srgbClr val="0070C0"/>
                </a:solidFill>
                <a:latin typeface="黑体" panose="02010600030101010101" pitchFamily="2" charset="-122"/>
                <a:ea typeface="黑体" panose="02010600030101010101" pitchFamily="2" charset="-122"/>
              </a:rPr>
              <a:t>06.</a:t>
            </a:r>
            <a:endParaRPr lang="zh-CN" altLang="en-US" sz="11500" spc="300" dirty="0">
              <a:solidFill>
                <a:srgbClr val="0070C0"/>
              </a:solidFill>
              <a:latin typeface="黑体" panose="02010600030101010101" pitchFamily="2" charset="-122"/>
              <a:ea typeface="黑体" panose="02010600030101010101" pitchFamily="2" charset="-122"/>
            </a:endParaRPr>
          </a:p>
        </p:txBody>
      </p:sp>
    </p:spTree>
    <p:extLst>
      <p:ext uri="{BB962C8B-B14F-4D97-AF65-F5344CB8AC3E}">
        <p14:creationId xmlns:p14="http://schemas.microsoft.com/office/powerpoint/2010/main" val="106877985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6"/>
                                        </p:tgtEl>
                                      </p:cBhvr>
                                    </p:animEffect>
                                    <p:animScale>
                                      <p:cBhvr>
                                        <p:cTn id="21" dur="250" autoRev="1" fill="hold"/>
                                        <p:tgtEl>
                                          <p:spTgt spid="6"/>
                                        </p:tgtEl>
                                      </p:cBhvr>
                                      <p:by x="105000" y="105000"/>
                                    </p:animScale>
                                  </p:childTnLst>
                                </p:cTn>
                              </p:par>
                            </p:childTnLst>
                          </p:cTn>
                        </p:par>
                        <p:par>
                          <p:cTn id="22" fill="hold">
                            <p:stCondLst>
                              <p:cond delay="35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7"/>
                                        </p:tgtEl>
                                        <p:attrNameLst>
                                          <p:attrName>style.visibility</p:attrName>
                                        </p:attrNameLst>
                                      </p:cBhvr>
                                      <p:to>
                                        <p:strVal val="visible"/>
                                      </p:to>
                                    </p:set>
                                    <p:anim calcmode="lin" valueType="num">
                                      <p:cBhvr>
                                        <p:cTn id="25" dur="2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6" dur="200" fill="hold"/>
                                        <p:tgtEl>
                                          <p:spTgt spid="7"/>
                                        </p:tgtEl>
                                        <p:attrNameLst>
                                          <p:attrName>ppt_y</p:attrName>
                                        </p:attrNameLst>
                                      </p:cBhvr>
                                      <p:tavLst>
                                        <p:tav tm="0">
                                          <p:val>
                                            <p:strVal val="#ppt_y"/>
                                          </p:val>
                                        </p:tav>
                                        <p:tav tm="100000">
                                          <p:val>
                                            <p:strVal val="#ppt_y"/>
                                          </p:val>
                                        </p:tav>
                                      </p:tavLst>
                                    </p:anim>
                                    <p:anim calcmode="lin" valueType="num">
                                      <p:cBhvr>
                                        <p:cTn id="27" dur="2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8" dur="2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9" dur="2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8" grpId="0"/>
      <p:bldP spid="8" grpId="1"/>
      <p:bldP spid="8" grpId="2"/>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 name="TextBox 4"/>
          <p:cNvSpPr txBox="1"/>
          <p:nvPr/>
        </p:nvSpPr>
        <p:spPr>
          <a:xfrm>
            <a:off x="6804754" y="1944108"/>
            <a:ext cx="1723549" cy="923330"/>
          </a:xfrm>
          <a:prstGeom prst="rect">
            <a:avLst/>
          </a:prstGeom>
          <a:noFill/>
        </p:spPr>
        <p:txBody>
          <a:bodyPr wrap="none" rtlCol="0">
            <a:spAutoFit/>
          </a:bodyPr>
          <a:lstStyle/>
          <a:p>
            <a:r>
              <a:rPr lang="en-US" altLang="zh-CN" sz="5400" spc="300" dirty="0">
                <a:solidFill>
                  <a:schemeClr val="bg1"/>
                </a:solidFill>
                <a:latin typeface="黑体" panose="02010600030101010101" pitchFamily="2" charset="-122"/>
                <a:ea typeface="黑体" panose="02010600030101010101" pitchFamily="2" charset="-122"/>
              </a:rPr>
              <a:t>2018</a:t>
            </a:r>
            <a:endParaRPr lang="zh-CN" altLang="en-US" sz="5400" spc="300" dirty="0">
              <a:solidFill>
                <a:schemeClr val="bg1"/>
              </a:solidFill>
              <a:latin typeface="黑体" panose="02010600030101010101" pitchFamily="2" charset="-122"/>
              <a:ea typeface="黑体" panose="02010600030101010101" pitchFamily="2" charset="-122"/>
            </a:endParaRPr>
          </a:p>
        </p:txBody>
      </p:sp>
      <p:sp>
        <p:nvSpPr>
          <p:cNvPr id="3" name="TextBox 5"/>
          <p:cNvSpPr txBox="1"/>
          <p:nvPr/>
        </p:nvSpPr>
        <p:spPr>
          <a:xfrm>
            <a:off x="4860592" y="2655461"/>
            <a:ext cx="3816318" cy="584775"/>
          </a:xfrm>
          <a:prstGeom prst="rect">
            <a:avLst/>
          </a:prstGeom>
          <a:noFill/>
        </p:spPr>
        <p:txBody>
          <a:bodyPr wrap="square" rtlCol="0">
            <a:spAutoFit/>
          </a:bodyPr>
          <a:lstStyle/>
          <a:p>
            <a:pPr algn="r"/>
            <a:r>
              <a:rPr lang="zh-TW" altLang="en-US" sz="3200" dirty="0" smtClean="0">
                <a:solidFill>
                  <a:srgbClr val="00AEEF"/>
                </a:solidFill>
                <a:latin typeface="黑体" panose="02010600030101010101" pitchFamily="2" charset="-122"/>
                <a:ea typeface="黑体" panose="02010600030101010101" pitchFamily="2" charset="-122"/>
              </a:rPr>
              <a:t>感謝聆聽</a:t>
            </a:r>
            <a:endParaRPr lang="zh-CN" altLang="en-US" sz="3200" dirty="0">
              <a:solidFill>
                <a:srgbClr val="00AEEF"/>
              </a:solidFill>
              <a:latin typeface="黑体" panose="02010600030101010101" pitchFamily="2" charset="-122"/>
              <a:ea typeface="黑体" panose="02010600030101010101" pitchFamily="2" charset="-122"/>
            </a:endParaRPr>
          </a:p>
        </p:txBody>
      </p:sp>
      <p:sp>
        <p:nvSpPr>
          <p:cNvPr id="4" name="TextBox 6"/>
          <p:cNvSpPr txBox="1"/>
          <p:nvPr/>
        </p:nvSpPr>
        <p:spPr>
          <a:xfrm>
            <a:off x="6588736" y="3163872"/>
            <a:ext cx="1851789" cy="292388"/>
          </a:xfrm>
          <a:prstGeom prst="rect">
            <a:avLst/>
          </a:prstGeom>
          <a:noFill/>
        </p:spPr>
        <p:txBody>
          <a:bodyPr wrap="none" rtlCol="0">
            <a:spAutoFit/>
          </a:bodyPr>
          <a:lstStyle/>
          <a:p>
            <a:r>
              <a:rPr lang="en-US" altLang="zh-CN" sz="1300" dirty="0">
                <a:solidFill>
                  <a:schemeClr val="bg1"/>
                </a:solidFill>
                <a:latin typeface="黑体" panose="02010600030101010101" pitchFamily="2" charset="-122"/>
                <a:ea typeface="黑体" panose="02010600030101010101" pitchFamily="2" charset="-122"/>
              </a:rPr>
              <a:t>Thanks for listening</a:t>
            </a:r>
            <a:endParaRPr lang="zh-CN" altLang="en-US" sz="1300" dirty="0">
              <a:solidFill>
                <a:schemeClr val="bg1"/>
              </a:solidFill>
              <a:latin typeface="黑体" panose="02010600030101010101" pitchFamily="2" charset="-122"/>
              <a:ea typeface="黑体" panose="02010600030101010101" pitchFamily="2" charset="-122"/>
            </a:endParaRPr>
          </a:p>
        </p:txBody>
      </p:sp>
      <p:cxnSp>
        <p:nvCxnSpPr>
          <p:cNvPr id="5" name="直接连接符 4"/>
          <p:cNvCxnSpPr>
            <a:cxnSpLocks/>
          </p:cNvCxnSpPr>
          <p:nvPr/>
        </p:nvCxnSpPr>
        <p:spPr>
          <a:xfrm>
            <a:off x="7776822" y="3600246"/>
            <a:ext cx="540058" cy="0"/>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sp>
        <p:nvSpPr>
          <p:cNvPr id="6" name="TextBox 8"/>
          <p:cNvSpPr txBox="1"/>
          <p:nvPr/>
        </p:nvSpPr>
        <p:spPr>
          <a:xfrm>
            <a:off x="4344334" y="3915175"/>
            <a:ext cx="4083170" cy="584775"/>
          </a:xfrm>
          <a:prstGeom prst="rect">
            <a:avLst/>
          </a:prstGeom>
          <a:noFill/>
        </p:spPr>
        <p:txBody>
          <a:bodyPr wrap="none" rtlCol="0">
            <a:spAutoFit/>
          </a:bodyPr>
          <a:lstStyle/>
          <a:p>
            <a:pPr algn="r"/>
            <a:r>
              <a:rPr lang="zh-TW" altLang="en-US" sz="1600" dirty="0" smtClean="0">
                <a:solidFill>
                  <a:schemeClr val="bg1"/>
                </a:solidFill>
                <a:latin typeface="黑体" panose="02010600030101010101" pitchFamily="2" charset="-122"/>
                <a:ea typeface="黑体" panose="02010600030101010101" pitchFamily="2" charset="-122"/>
              </a:rPr>
              <a:t>想了解更多的話歡迎到我們的專題網站看看</a:t>
            </a:r>
            <a:endParaRPr lang="en-US" altLang="zh-TW" sz="1600" dirty="0" smtClean="0">
              <a:solidFill>
                <a:schemeClr val="bg1"/>
              </a:solidFill>
              <a:latin typeface="黑体" panose="02010600030101010101" pitchFamily="2" charset="-122"/>
              <a:ea typeface="黑体" panose="02010600030101010101" pitchFamily="2" charset="-122"/>
            </a:endParaRPr>
          </a:p>
          <a:p>
            <a:pPr algn="r"/>
            <a:r>
              <a:rPr lang="en-US" altLang="zh-CN" sz="1600" dirty="0" smtClean="0">
                <a:solidFill>
                  <a:schemeClr val="bg1"/>
                </a:solidFill>
                <a:latin typeface="黑体" panose="02010600030101010101" pitchFamily="2" charset="-122"/>
                <a:ea typeface="黑体" panose="02010600030101010101" pitchFamily="2" charset="-122"/>
              </a:rPr>
              <a:t>Https://dl.cyut.edu.tw</a:t>
            </a:r>
            <a:endParaRPr lang="zh-CN" altLang="en-US" sz="1600" dirty="0">
              <a:solidFill>
                <a:schemeClr val="bg1"/>
              </a:solidFill>
              <a:latin typeface="黑体" panose="02010600030101010101" pitchFamily="2" charset="-122"/>
              <a:ea typeface="黑体" panose="02010600030101010101" pitchFamily="2" charset="-122"/>
            </a:endParaRPr>
          </a:p>
        </p:txBody>
      </p:sp>
    </p:spTree>
    <p:extLst>
      <p:ext uri="{BB962C8B-B14F-4D97-AF65-F5344CB8AC3E}">
        <p14:creationId xmlns:p14="http://schemas.microsoft.com/office/powerpoint/2010/main" val="271220939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childTnLst>
                          </p:cTn>
                        </p:par>
                        <p:par>
                          <p:cTn id="12" fill="hold">
                            <p:stCondLst>
                              <p:cond delay="650"/>
                            </p:stCondLst>
                            <p:childTnLst>
                              <p:par>
                                <p:cTn id="13" presetID="26" presetClass="emph" presetSubtype="0" fill="hold" grpId="1" nodeType="afterEffect">
                                  <p:stCondLst>
                                    <p:cond delay="0"/>
                                  </p:stCondLst>
                                  <p:iterate type="lt">
                                    <p:tmPct val="0"/>
                                  </p:iterate>
                                  <p:childTnLst>
                                    <p:animEffect transition="out" filter="fade">
                                      <p:cBhvr>
                                        <p:cTn id="14" dur="500" tmFilter="0, 0; .2, .5; .8, .5; 1, 0"/>
                                        <p:tgtEl>
                                          <p:spTgt spid="2"/>
                                        </p:tgtEl>
                                      </p:cBhvr>
                                    </p:animEffect>
                                    <p:animScale>
                                      <p:cBhvr>
                                        <p:cTn id="15" dur="250" autoRev="1" fill="hold"/>
                                        <p:tgtEl>
                                          <p:spTgt spid="2"/>
                                        </p:tgtEl>
                                      </p:cBhvr>
                                      <p:by x="105000" y="105000"/>
                                    </p:animScale>
                                  </p:childTnLst>
                                </p:cTn>
                              </p:par>
                            </p:childTnLst>
                          </p:cTn>
                        </p:par>
                        <p:par>
                          <p:cTn id="16" fill="hold">
                            <p:stCondLst>
                              <p:cond delay="115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3"/>
                                        </p:tgtEl>
                                        <p:attrNameLst>
                                          <p:attrName>ppt_y</p:attrName>
                                        </p:attrNameLst>
                                      </p:cBhvr>
                                      <p:tavLst>
                                        <p:tav tm="0">
                                          <p:val>
                                            <p:strVal val="#ppt_y"/>
                                          </p:val>
                                        </p:tav>
                                        <p:tav tm="100000">
                                          <p:val>
                                            <p:strVal val="#ppt_y"/>
                                          </p:val>
                                        </p:tav>
                                      </p:tavLst>
                                    </p:anim>
                                    <p:anim calcmode="lin" valueType="num">
                                      <p:cBhvr>
                                        <p:cTn id="21"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3"/>
                                        </p:tgtEl>
                                      </p:cBhvr>
                                    </p:animEffect>
                                  </p:childTnLst>
                                </p:cTn>
                              </p:par>
                            </p:childTnLst>
                          </p:cTn>
                        </p:par>
                        <p:par>
                          <p:cTn id="24" fill="hold">
                            <p:stCondLst>
                              <p:cond delay="1800"/>
                            </p:stCondLst>
                            <p:childTnLst>
                              <p:par>
                                <p:cTn id="25" presetID="26" presetClass="emph" presetSubtype="0" fill="hold" grpId="1" nodeType="afterEffect">
                                  <p:stCondLst>
                                    <p:cond delay="0"/>
                                  </p:stCondLst>
                                  <p:iterate type="lt">
                                    <p:tmPct val="0"/>
                                  </p:iterate>
                                  <p:childTnLst>
                                    <p:animEffect transition="out" filter="fade">
                                      <p:cBhvr>
                                        <p:cTn id="26" dur="500" tmFilter="0, 0; .2, .5; .8, .5; 1, 0"/>
                                        <p:tgtEl>
                                          <p:spTgt spid="3"/>
                                        </p:tgtEl>
                                      </p:cBhvr>
                                    </p:animEffect>
                                    <p:animScale>
                                      <p:cBhvr>
                                        <p:cTn id="27" dur="250" autoRev="1" fill="hold"/>
                                        <p:tgtEl>
                                          <p:spTgt spid="3"/>
                                        </p:tgtEl>
                                      </p:cBhvr>
                                      <p:by x="105000" y="105000"/>
                                    </p:animScale>
                                  </p:childTnLst>
                                </p:cTn>
                              </p:par>
                            </p:childTnLst>
                          </p:cTn>
                        </p:par>
                        <p:par>
                          <p:cTn id="28" fill="hold">
                            <p:stCondLst>
                              <p:cond delay="2300"/>
                            </p:stCondLst>
                            <p:childTnLst>
                              <p:par>
                                <p:cTn id="29" presetID="41" presetClass="entr" presetSubtype="0" fill="hold" grpId="0" nodeType="afterEffect">
                                  <p:stCondLst>
                                    <p:cond delay="0"/>
                                  </p:stCondLst>
                                  <p:iterate type="lt">
                                    <p:tmPct val="10000"/>
                                  </p:iterate>
                                  <p:childTnLst>
                                    <p:set>
                                      <p:cBhvr>
                                        <p:cTn id="30" dur="1" fill="hold">
                                          <p:stCondLst>
                                            <p:cond delay="0"/>
                                          </p:stCondLst>
                                        </p:cTn>
                                        <p:tgtEl>
                                          <p:spTgt spid="4"/>
                                        </p:tgtEl>
                                        <p:attrNameLst>
                                          <p:attrName>style.visibility</p:attrName>
                                        </p:attrNameLst>
                                      </p:cBhvr>
                                      <p:to>
                                        <p:strVal val="visible"/>
                                      </p:to>
                                    </p:set>
                                    <p:anim calcmode="lin" valueType="num">
                                      <p:cBhvr>
                                        <p:cTn id="31"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32" dur="500" fill="hold"/>
                                        <p:tgtEl>
                                          <p:spTgt spid="4"/>
                                        </p:tgtEl>
                                        <p:attrNameLst>
                                          <p:attrName>ppt_y</p:attrName>
                                        </p:attrNameLst>
                                      </p:cBhvr>
                                      <p:tavLst>
                                        <p:tav tm="0">
                                          <p:val>
                                            <p:strVal val="#ppt_y"/>
                                          </p:val>
                                        </p:tav>
                                        <p:tav tm="100000">
                                          <p:val>
                                            <p:strVal val="#ppt_y"/>
                                          </p:val>
                                        </p:tav>
                                      </p:tavLst>
                                    </p:anim>
                                    <p:anim calcmode="lin" valueType="num">
                                      <p:cBhvr>
                                        <p:cTn id="33"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4"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5" dur="500" tmFilter="0,0; .5, 1; 1, 1"/>
                                        <p:tgtEl>
                                          <p:spTgt spid="4"/>
                                        </p:tgtEl>
                                      </p:cBhvr>
                                    </p:animEffect>
                                  </p:childTnLst>
                                </p:cTn>
                              </p:par>
                            </p:childTnLst>
                          </p:cTn>
                        </p:par>
                        <p:par>
                          <p:cTn id="36" fill="hold">
                            <p:stCondLst>
                              <p:cond delay="3650"/>
                            </p:stCondLst>
                            <p:childTnLst>
                              <p:par>
                                <p:cTn id="37" presetID="22" presetClass="entr" presetSubtype="8" fill="hold"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wipe(left)">
                                      <p:cBhvr>
                                        <p:cTn id="39" dur="500"/>
                                        <p:tgtEl>
                                          <p:spTgt spid="5"/>
                                        </p:tgtEl>
                                      </p:cBhvr>
                                    </p:animEffect>
                                  </p:childTnLst>
                                </p:cTn>
                              </p:par>
                            </p:childTnLst>
                          </p:cTn>
                        </p:par>
                        <p:par>
                          <p:cTn id="40" fill="hold">
                            <p:stCondLst>
                              <p:cond delay="4150"/>
                            </p:stCondLst>
                            <p:childTnLst>
                              <p:par>
                                <p:cTn id="41" presetID="42" presetClass="entr" presetSubtype="0"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1000"/>
                                        <p:tgtEl>
                                          <p:spTgt spid="6"/>
                                        </p:tgtEl>
                                      </p:cBhvr>
                                    </p:animEffect>
                                    <p:anim calcmode="lin" valueType="num">
                                      <p:cBhvr>
                                        <p:cTn id="44" dur="1000" fill="hold"/>
                                        <p:tgtEl>
                                          <p:spTgt spid="6"/>
                                        </p:tgtEl>
                                        <p:attrNameLst>
                                          <p:attrName>ppt_x</p:attrName>
                                        </p:attrNameLst>
                                      </p:cBhvr>
                                      <p:tavLst>
                                        <p:tav tm="0">
                                          <p:val>
                                            <p:strVal val="#ppt_x"/>
                                          </p:val>
                                        </p:tav>
                                        <p:tav tm="100000">
                                          <p:val>
                                            <p:strVal val="#ppt_x"/>
                                          </p:val>
                                        </p:tav>
                                      </p:tavLst>
                                    </p:anim>
                                    <p:anim calcmode="lin" valueType="num">
                                      <p:cBhvr>
                                        <p:cTn id="4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P spid="4" grpId="0"/>
      <p:bldP spid="6" grpId="0"/>
    </p:bld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任意多边形 2"/>
          <p:cNvSpPr/>
          <p:nvPr/>
        </p:nvSpPr>
        <p:spPr>
          <a:xfrm>
            <a:off x="1668430" y="2165363"/>
            <a:ext cx="438694" cy="482711"/>
          </a:xfrm>
          <a:custGeom>
            <a:avLst/>
            <a:gdLst>
              <a:gd name="connsiteX0" fmla="*/ 0 w 561975"/>
              <a:gd name="connsiteY0" fmla="*/ 0 h 547688"/>
              <a:gd name="connsiteX1" fmla="*/ 552450 w 561975"/>
              <a:gd name="connsiteY1" fmla="*/ 547688 h 547688"/>
              <a:gd name="connsiteX2" fmla="*/ 561975 w 561975"/>
              <a:gd name="connsiteY2" fmla="*/ 0 h 547688"/>
              <a:gd name="connsiteX3" fmla="*/ 0 w 561975"/>
              <a:gd name="connsiteY3" fmla="*/ 0 h 547688"/>
              <a:gd name="connsiteX0" fmla="*/ 0 w 576263"/>
              <a:gd name="connsiteY0" fmla="*/ 0 h 547688"/>
              <a:gd name="connsiteX1" fmla="*/ 566738 w 576263"/>
              <a:gd name="connsiteY1" fmla="*/ 547688 h 547688"/>
              <a:gd name="connsiteX2" fmla="*/ 576263 w 576263"/>
              <a:gd name="connsiteY2" fmla="*/ 0 h 547688"/>
              <a:gd name="connsiteX3" fmla="*/ 0 w 576263"/>
              <a:gd name="connsiteY3" fmla="*/ 0 h 547688"/>
              <a:gd name="connsiteX0" fmla="*/ 0 w 576263"/>
              <a:gd name="connsiteY0" fmla="*/ 0 h 571500"/>
              <a:gd name="connsiteX1" fmla="*/ 566738 w 576263"/>
              <a:gd name="connsiteY1" fmla="*/ 571500 h 571500"/>
              <a:gd name="connsiteX2" fmla="*/ 576263 w 576263"/>
              <a:gd name="connsiteY2" fmla="*/ 0 h 571500"/>
              <a:gd name="connsiteX3" fmla="*/ 0 w 576263"/>
              <a:gd name="connsiteY3" fmla="*/ 0 h 571500"/>
              <a:gd name="connsiteX0" fmla="*/ 0 w 576263"/>
              <a:gd name="connsiteY0" fmla="*/ 0 h 576263"/>
              <a:gd name="connsiteX1" fmla="*/ 571335 w 576263"/>
              <a:gd name="connsiteY1" fmla="*/ 576263 h 576263"/>
              <a:gd name="connsiteX2" fmla="*/ 576263 w 576263"/>
              <a:gd name="connsiteY2" fmla="*/ 0 h 576263"/>
              <a:gd name="connsiteX3" fmla="*/ 0 w 576263"/>
              <a:gd name="connsiteY3" fmla="*/ 0 h 576263"/>
              <a:gd name="connsiteX0" fmla="*/ 0 w 576448"/>
              <a:gd name="connsiteY0" fmla="*/ 0 h 576263"/>
              <a:gd name="connsiteX1" fmla="*/ 575933 w 576448"/>
              <a:gd name="connsiteY1" fmla="*/ 576263 h 576263"/>
              <a:gd name="connsiteX2" fmla="*/ 576263 w 576448"/>
              <a:gd name="connsiteY2" fmla="*/ 0 h 576263"/>
              <a:gd name="connsiteX3" fmla="*/ 0 w 576448"/>
              <a:gd name="connsiteY3" fmla="*/ 0 h 576263"/>
            </a:gdLst>
            <a:ahLst/>
            <a:cxnLst>
              <a:cxn ang="0">
                <a:pos x="connsiteX0" y="connsiteY0"/>
              </a:cxn>
              <a:cxn ang="0">
                <a:pos x="connsiteX1" y="connsiteY1"/>
              </a:cxn>
              <a:cxn ang="0">
                <a:pos x="connsiteX2" y="connsiteY2"/>
              </a:cxn>
              <a:cxn ang="0">
                <a:pos x="connsiteX3" y="connsiteY3"/>
              </a:cxn>
            </a:cxnLst>
            <a:rect l="l" t="t" r="r" b="b"/>
            <a:pathLst>
              <a:path w="576448" h="576263">
                <a:moveTo>
                  <a:pt x="0" y="0"/>
                </a:moveTo>
                <a:lnTo>
                  <a:pt x="575933" y="576263"/>
                </a:lnTo>
                <a:cubicBezTo>
                  <a:pt x="577576" y="384175"/>
                  <a:pt x="574620" y="192088"/>
                  <a:pt x="576263" y="0"/>
                </a:cubicBezTo>
                <a:lnTo>
                  <a:pt x="0" y="0"/>
                </a:lnTo>
                <a:close/>
              </a:path>
            </a:pathLst>
          </a:custGeom>
          <a:solidFill>
            <a:srgbClr val="61942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4" name="矩形 3"/>
          <p:cNvSpPr/>
          <p:nvPr/>
        </p:nvSpPr>
        <p:spPr>
          <a:xfrm>
            <a:off x="2101747" y="2168014"/>
            <a:ext cx="6879093" cy="48303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132292" tIns="0" rIns="132292" bIns="0" anchor="ctr"/>
          <a:lstStyle/>
          <a:p>
            <a:pPr algn="ctr" eaLnBrk="1" fontAlgn="auto" hangingPunct="1">
              <a:spcBef>
                <a:spcPts val="0"/>
              </a:spcBef>
              <a:spcAft>
                <a:spcPts val="0"/>
              </a:spcAft>
              <a:defRPr/>
            </a:pPr>
            <a:r>
              <a:rPr lang="en-US" altLang="zh-CN" sz="2058">
                <a:solidFill>
                  <a:prstClr val="whit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eiryo" panose="020B0604030504040204" pitchFamily="34" charset="-128"/>
              </a:rPr>
              <a:t>www.ypppt.com</a:t>
            </a:r>
            <a:endParaRPr lang="zh-CN" altLang="en-US" sz="2058" dirty="0">
              <a:solidFill>
                <a:srgbClr val="CEEAB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eiryo" panose="020B0604030504040204" pitchFamily="34" charset="-128"/>
            </a:endParaRPr>
          </a:p>
        </p:txBody>
      </p:sp>
      <p:sp>
        <p:nvSpPr>
          <p:cNvPr id="7" name="矩形 6"/>
          <p:cNvSpPr/>
          <p:nvPr/>
        </p:nvSpPr>
        <p:spPr>
          <a:xfrm>
            <a:off x="20285" y="1603737"/>
            <a:ext cx="6844092" cy="569793"/>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eaLnBrk="1" fontAlgn="auto" hangingPunct="1">
              <a:spcBef>
                <a:spcPts val="0"/>
              </a:spcBef>
              <a:spcAft>
                <a:spcPts val="0"/>
              </a:spcAft>
              <a:defRPr/>
            </a:pPr>
            <a:r>
              <a:rPr lang="zh-CN" altLang="en-US" sz="2352" spc="147" dirty="0">
                <a:solidFill>
                  <a:srgbClr val="FFFFFF"/>
                </a:solidFill>
                <a:effectLst>
                  <a:outerShdw blurRad="50800" dist="38100" algn="l" rotWithShape="0">
                    <a:prstClr val="black">
                      <a:alpha val="40000"/>
                    </a:prstClr>
                  </a:outerShdw>
                </a:effectLst>
                <a:latin typeface="微软雅黑" panose="020B0503020204020204" pitchFamily="34" charset="-122"/>
                <a:ea typeface="微软雅黑" panose="020B0503020204020204" pitchFamily="34" charset="-122"/>
              </a:rPr>
              <a:t>                   </a:t>
            </a:r>
            <a:r>
              <a:rPr lang="zh-CN" altLang="en-US" sz="2058" spc="147"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更多精品</a:t>
            </a:r>
            <a:r>
              <a:rPr lang="en-US" altLang="zh-CN" sz="2058" spc="147"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PPT</a:t>
            </a:r>
            <a:r>
              <a:rPr lang="zh-CN" altLang="en-US" sz="2058" spc="147"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资源尽在</a:t>
            </a:r>
            <a:r>
              <a:rPr lang="en-US" altLang="zh-CN" sz="2058" spc="147"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r>
              <a:rPr lang="zh-CN" altLang="en-US" sz="2058" spc="147"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优品</a:t>
            </a:r>
            <a:r>
              <a:rPr lang="en-US" altLang="zh-CN" sz="2058" spc="147"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PPT</a:t>
            </a:r>
            <a:r>
              <a:rPr lang="zh-CN" altLang="en-US" sz="2058" spc="147"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p>
        </p:txBody>
      </p:sp>
      <p:sp>
        <p:nvSpPr>
          <p:cNvPr id="6" name="直角三角形 5"/>
          <p:cNvSpPr/>
          <p:nvPr/>
        </p:nvSpPr>
        <p:spPr>
          <a:xfrm>
            <a:off x="6864375" y="1600767"/>
            <a:ext cx="627431" cy="572762"/>
          </a:xfrm>
          <a:prstGeom prst="rtTriangle">
            <a:avLst/>
          </a:prstGeom>
          <a:solidFill>
            <a:srgbClr val="007CA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12" name="矩形 11"/>
          <p:cNvSpPr/>
          <p:nvPr/>
        </p:nvSpPr>
        <p:spPr>
          <a:xfrm>
            <a:off x="1917810" y="2881770"/>
            <a:ext cx="5075891" cy="1244108"/>
          </a:xfrm>
          <a:prstGeom prst="rect">
            <a:avLst/>
          </a:prstGeom>
          <a:noFill/>
          <a:ln w="25400" cap="flat" cmpd="sng" algn="ctr">
            <a:noFill/>
            <a:prstDash val="solid"/>
          </a:ln>
          <a:effectLst/>
        </p:spPr>
        <p:txBody>
          <a:bodyPr rtlCol="0" anchor="ctr"/>
          <a:lstStyle/>
          <a:p>
            <a:pPr eaLnBrk="1" fontAlgn="auto" hangingPunct="1">
              <a:lnSpc>
                <a:spcPts val="1764"/>
              </a:lnSpc>
              <a:spcBef>
                <a:spcPts val="0"/>
              </a:spcBef>
              <a:spcAft>
                <a:spcPts val="0"/>
              </a:spcAft>
            </a:pPr>
            <a:r>
              <a:rPr lang="en-US" altLang="zh-CN" sz="882" kern="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882" kern="0" dirty="0">
                <a:solidFill>
                  <a:srgbClr val="EEECE1">
                    <a:lumMod val="25000"/>
                  </a:srgbClr>
                </a:solidFill>
                <a:latin typeface="微软雅黑" panose="020B0503020204020204" pitchFamily="34" charset="-122"/>
                <a:ea typeface="微软雅黑" panose="020B0503020204020204" pitchFamily="34" charset="-122"/>
              </a:rPr>
              <a:t>模板下载：</a:t>
            </a:r>
            <a:r>
              <a:rPr lang="en-US" altLang="zh-CN" sz="882" kern="0" dirty="0">
                <a:solidFill>
                  <a:srgbClr val="EEECE1">
                    <a:lumMod val="25000"/>
                  </a:srgbClr>
                </a:solidFill>
                <a:latin typeface="微软雅黑" panose="020B0503020204020204" pitchFamily="34" charset="-122"/>
                <a:ea typeface="微软雅黑" panose="020B0503020204020204" pitchFamily="34" charset="-122"/>
                <a:hlinkClick r:id="rId3"/>
              </a:rPr>
              <a:t>www.ypppt.com/moban/</a:t>
            </a:r>
            <a:r>
              <a:rPr lang="en-US" altLang="zh-CN" sz="882" kern="0" dirty="0">
                <a:solidFill>
                  <a:srgbClr val="EEECE1">
                    <a:lumMod val="25000"/>
                  </a:srgbClr>
                </a:solidFill>
                <a:latin typeface="微软雅黑" panose="020B0503020204020204" pitchFamily="34" charset="-122"/>
                <a:ea typeface="微软雅黑" panose="020B0503020204020204" pitchFamily="34" charset="-122"/>
              </a:rPr>
              <a:t>         </a:t>
            </a:r>
            <a:r>
              <a:rPr lang="zh-CN" altLang="en-US" sz="882" kern="0" dirty="0">
                <a:solidFill>
                  <a:srgbClr val="EEECE1">
                    <a:lumMod val="25000"/>
                  </a:srgbClr>
                </a:solidFill>
                <a:latin typeface="微软雅黑" panose="020B0503020204020204" pitchFamily="34" charset="-122"/>
                <a:ea typeface="微软雅黑" panose="020B0503020204020204" pitchFamily="34" charset="-122"/>
              </a:rPr>
              <a:t>节日</a:t>
            </a:r>
            <a:r>
              <a:rPr lang="en-US" altLang="zh-CN" sz="882" kern="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882" kern="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882" kern="0" dirty="0">
                <a:solidFill>
                  <a:srgbClr val="EEECE1">
                    <a:lumMod val="25000"/>
                  </a:srgbClr>
                </a:solidFill>
                <a:latin typeface="微软雅黑" panose="020B0503020204020204" pitchFamily="34" charset="-122"/>
                <a:ea typeface="微软雅黑" panose="020B0503020204020204" pitchFamily="34" charset="-122"/>
                <a:hlinkClick r:id="rId4"/>
              </a:rPr>
              <a:t>www.ypppt.com/jieri/</a:t>
            </a:r>
            <a:endParaRPr lang="en-US" altLang="zh-CN" sz="882" kern="0" dirty="0">
              <a:solidFill>
                <a:srgbClr val="EEECE1">
                  <a:lumMod val="25000"/>
                </a:srgbClr>
              </a:solidFill>
              <a:latin typeface="微软雅黑" panose="020B0503020204020204" pitchFamily="34" charset="-122"/>
              <a:ea typeface="微软雅黑" panose="020B0503020204020204" pitchFamily="34" charset="-122"/>
            </a:endParaRPr>
          </a:p>
          <a:p>
            <a:pPr eaLnBrk="1" fontAlgn="auto" hangingPunct="1">
              <a:lnSpc>
                <a:spcPts val="1764"/>
              </a:lnSpc>
              <a:spcBef>
                <a:spcPts val="0"/>
              </a:spcBef>
              <a:spcAft>
                <a:spcPts val="0"/>
              </a:spcAft>
            </a:pPr>
            <a:r>
              <a:rPr lang="en-US" altLang="zh-CN" sz="882" kern="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882" kern="0" dirty="0">
                <a:solidFill>
                  <a:srgbClr val="EEECE1">
                    <a:lumMod val="25000"/>
                  </a:srgbClr>
                </a:solidFill>
                <a:latin typeface="微软雅黑" panose="020B0503020204020204" pitchFamily="34" charset="-122"/>
                <a:ea typeface="微软雅黑" panose="020B0503020204020204" pitchFamily="34" charset="-122"/>
              </a:rPr>
              <a:t>背景图片：</a:t>
            </a:r>
            <a:r>
              <a:rPr lang="en-US" altLang="zh-CN" sz="882" kern="0" dirty="0">
                <a:solidFill>
                  <a:srgbClr val="EEECE1">
                    <a:lumMod val="25000"/>
                  </a:srgbClr>
                </a:solidFill>
                <a:latin typeface="微软雅黑" panose="020B0503020204020204" pitchFamily="34" charset="-122"/>
                <a:ea typeface="微软雅黑" panose="020B0503020204020204" pitchFamily="34" charset="-122"/>
                <a:hlinkClick r:id="rId5"/>
              </a:rPr>
              <a:t>www.ypppt.com/beijing/</a:t>
            </a:r>
            <a:r>
              <a:rPr lang="en-US" altLang="zh-CN" sz="882" kern="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882" kern="0" dirty="0">
                <a:solidFill>
                  <a:srgbClr val="EEECE1">
                    <a:lumMod val="25000"/>
                  </a:srgbClr>
                </a:solidFill>
                <a:latin typeface="微软雅黑" panose="020B0503020204020204" pitchFamily="34" charset="-122"/>
                <a:ea typeface="微软雅黑" panose="020B0503020204020204" pitchFamily="34" charset="-122"/>
              </a:rPr>
              <a:t>图表下载：</a:t>
            </a:r>
            <a:r>
              <a:rPr lang="en-US" altLang="zh-CN" sz="882" kern="0" dirty="0">
                <a:solidFill>
                  <a:srgbClr val="EEECE1">
                    <a:lumMod val="25000"/>
                  </a:srgbClr>
                </a:solidFill>
                <a:latin typeface="微软雅黑" panose="020B0503020204020204" pitchFamily="34" charset="-122"/>
                <a:ea typeface="微软雅黑" panose="020B0503020204020204" pitchFamily="34" charset="-122"/>
                <a:hlinkClick r:id="rId6"/>
              </a:rPr>
              <a:t>www.ypppt.com/tubiao/</a:t>
            </a:r>
            <a:endParaRPr lang="en-US" altLang="zh-CN" sz="882" kern="0" dirty="0">
              <a:solidFill>
                <a:srgbClr val="EEECE1">
                  <a:lumMod val="25000"/>
                </a:srgbClr>
              </a:solidFill>
              <a:latin typeface="微软雅黑" panose="020B0503020204020204" pitchFamily="34" charset="-122"/>
              <a:ea typeface="微软雅黑" panose="020B0503020204020204" pitchFamily="34" charset="-122"/>
            </a:endParaRPr>
          </a:p>
          <a:p>
            <a:pPr eaLnBrk="1" fontAlgn="auto" hangingPunct="1">
              <a:lnSpc>
                <a:spcPts val="1764"/>
              </a:lnSpc>
              <a:spcBef>
                <a:spcPts val="0"/>
              </a:spcBef>
              <a:spcAft>
                <a:spcPts val="0"/>
              </a:spcAft>
            </a:pPr>
            <a:r>
              <a:rPr lang="en-US" altLang="zh-CN" sz="882" kern="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882" kern="0" dirty="0">
                <a:solidFill>
                  <a:srgbClr val="EEECE1">
                    <a:lumMod val="25000"/>
                  </a:srgbClr>
                </a:solidFill>
                <a:latin typeface="微软雅黑" panose="020B0503020204020204" pitchFamily="34" charset="-122"/>
                <a:ea typeface="微软雅黑" panose="020B0503020204020204" pitchFamily="34" charset="-122"/>
              </a:rPr>
              <a:t>素材下载：</a:t>
            </a:r>
            <a:r>
              <a:rPr lang="en-US" altLang="zh-CN" sz="882" kern="0" dirty="0">
                <a:solidFill>
                  <a:srgbClr val="EEECE1">
                    <a:lumMod val="25000"/>
                  </a:srgbClr>
                </a:solidFill>
                <a:latin typeface="微软雅黑" panose="020B0503020204020204" pitchFamily="34" charset="-122"/>
                <a:ea typeface="微软雅黑" panose="020B0503020204020204" pitchFamily="34" charset="-122"/>
              </a:rPr>
              <a:t> </a:t>
            </a:r>
            <a:r>
              <a:rPr lang="en-US" altLang="zh-CN" sz="882" kern="0" dirty="0">
                <a:solidFill>
                  <a:srgbClr val="EEECE1">
                    <a:lumMod val="25000"/>
                  </a:srgbClr>
                </a:solidFill>
                <a:latin typeface="微软雅黑" panose="020B0503020204020204" pitchFamily="34" charset="-122"/>
                <a:ea typeface="微软雅黑" panose="020B0503020204020204" pitchFamily="34" charset="-122"/>
                <a:hlinkClick r:id="rId7"/>
              </a:rPr>
              <a:t>www.ypppt.com/sucai/</a:t>
            </a:r>
            <a:r>
              <a:rPr lang="en-US" altLang="zh-CN" sz="882" kern="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882" kern="0" dirty="0">
                <a:solidFill>
                  <a:srgbClr val="EEECE1">
                    <a:lumMod val="25000"/>
                  </a:srgbClr>
                </a:solidFill>
                <a:latin typeface="微软雅黑" panose="020B0503020204020204" pitchFamily="34" charset="-122"/>
                <a:ea typeface="微软雅黑" panose="020B0503020204020204" pitchFamily="34" charset="-122"/>
              </a:rPr>
              <a:t>教程下载：</a:t>
            </a:r>
            <a:r>
              <a:rPr lang="en-US" altLang="zh-CN" sz="882" kern="0" dirty="0">
                <a:solidFill>
                  <a:srgbClr val="EEECE1">
                    <a:lumMod val="25000"/>
                  </a:srgbClr>
                </a:solidFill>
                <a:latin typeface="微软雅黑" panose="020B0503020204020204" pitchFamily="34" charset="-122"/>
                <a:ea typeface="微软雅黑" panose="020B0503020204020204" pitchFamily="34" charset="-122"/>
                <a:hlinkClick r:id="rId8"/>
              </a:rPr>
              <a:t>www.ypppt.com/jiaocheng/</a:t>
            </a:r>
            <a:endParaRPr lang="en-US" altLang="zh-CN" sz="882" kern="0" dirty="0">
              <a:solidFill>
                <a:srgbClr val="EEECE1">
                  <a:lumMod val="25000"/>
                </a:srgbClr>
              </a:solidFill>
              <a:latin typeface="微软雅黑" panose="020B0503020204020204" pitchFamily="34" charset="-122"/>
              <a:ea typeface="微软雅黑" panose="020B0503020204020204" pitchFamily="34" charset="-122"/>
            </a:endParaRPr>
          </a:p>
          <a:p>
            <a:pPr eaLnBrk="1" fontAlgn="auto" hangingPunct="1">
              <a:lnSpc>
                <a:spcPts val="1764"/>
              </a:lnSpc>
              <a:spcBef>
                <a:spcPts val="0"/>
              </a:spcBef>
              <a:spcAft>
                <a:spcPts val="0"/>
              </a:spcAft>
            </a:pPr>
            <a:r>
              <a:rPr lang="zh-CN" altLang="en-US" sz="882" kern="0" dirty="0">
                <a:solidFill>
                  <a:srgbClr val="EEECE1">
                    <a:lumMod val="25000"/>
                  </a:srgbClr>
                </a:solidFill>
                <a:latin typeface="微软雅黑" panose="020B0503020204020204" pitchFamily="34" charset="-122"/>
                <a:ea typeface="微软雅黑" panose="020B0503020204020204" pitchFamily="34" charset="-122"/>
              </a:rPr>
              <a:t>字体下载：</a:t>
            </a:r>
            <a:r>
              <a:rPr lang="en-US" altLang="zh-CN" sz="882" kern="0" dirty="0">
                <a:solidFill>
                  <a:srgbClr val="EEECE1">
                    <a:lumMod val="25000"/>
                  </a:srgbClr>
                </a:solidFill>
                <a:latin typeface="微软雅黑" panose="020B0503020204020204" pitchFamily="34" charset="-122"/>
                <a:ea typeface="微软雅黑" panose="020B0503020204020204" pitchFamily="34" charset="-122"/>
                <a:hlinkClick r:id="rId9"/>
              </a:rPr>
              <a:t>http://www.ypppt.com/ziti/</a:t>
            </a:r>
            <a:r>
              <a:rPr lang="en-US" altLang="zh-CN" sz="882" kern="0" dirty="0">
                <a:solidFill>
                  <a:srgbClr val="EEECE1">
                    <a:lumMod val="25000"/>
                  </a:srgbClr>
                </a:solidFill>
                <a:latin typeface="微软雅黑" panose="020B0503020204020204" pitchFamily="34" charset="-122"/>
                <a:ea typeface="微软雅黑" panose="020B0503020204020204" pitchFamily="34" charset="-122"/>
              </a:rPr>
              <a:t>            </a:t>
            </a:r>
            <a:r>
              <a:rPr lang="zh-CN" altLang="en-US" sz="882" kern="0" dirty="0">
                <a:solidFill>
                  <a:srgbClr val="EEECE1">
                    <a:lumMod val="25000"/>
                  </a:srgbClr>
                </a:solidFill>
                <a:latin typeface="微软雅黑" panose="020B0503020204020204" pitchFamily="34" charset="-122"/>
                <a:ea typeface="微软雅黑" panose="020B0503020204020204" pitchFamily="34" charset="-122"/>
              </a:rPr>
              <a:t>绘本故事</a:t>
            </a:r>
            <a:r>
              <a:rPr lang="en-US" altLang="zh-CN" sz="882" kern="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882" kern="0" dirty="0">
                <a:solidFill>
                  <a:srgbClr val="EEECE1">
                    <a:lumMod val="25000"/>
                  </a:srgbClr>
                </a:solidFill>
                <a:latin typeface="微软雅黑" panose="020B0503020204020204" pitchFamily="34" charset="-122"/>
                <a:ea typeface="微软雅黑" panose="020B0503020204020204" pitchFamily="34" charset="-122"/>
              </a:rPr>
              <a:t>：</a:t>
            </a:r>
            <a:r>
              <a:rPr lang="en-US" altLang="zh-CN" sz="882" kern="0" dirty="0">
                <a:solidFill>
                  <a:srgbClr val="EEECE1">
                    <a:lumMod val="25000"/>
                  </a:srgbClr>
                </a:solidFill>
                <a:latin typeface="微软雅黑" panose="020B0503020204020204" pitchFamily="34" charset="-122"/>
                <a:ea typeface="微软雅黑" panose="020B0503020204020204" pitchFamily="34" charset="-122"/>
                <a:hlinkClick r:id="rId10"/>
              </a:rPr>
              <a:t>http://www.ypppt.com/gushi/</a:t>
            </a:r>
            <a:endParaRPr lang="en-US" altLang="zh-CN" sz="882" kern="0" dirty="0">
              <a:solidFill>
                <a:srgbClr val="EEECE1">
                  <a:lumMod val="25000"/>
                </a:srgb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662568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19" name="TextBox 10"/>
          <p:cNvSpPr txBox="1"/>
          <p:nvPr/>
        </p:nvSpPr>
        <p:spPr>
          <a:xfrm>
            <a:off x="1188194" y="3005020"/>
            <a:ext cx="979755" cy="523220"/>
          </a:xfrm>
          <a:prstGeom prst="rect">
            <a:avLst/>
          </a:prstGeom>
          <a:noFill/>
        </p:spPr>
        <p:txBody>
          <a:bodyPr wrap="none" rtlCol="0">
            <a:spAutoFit/>
          </a:bodyPr>
          <a:lstStyle/>
          <a:p>
            <a:r>
              <a:rPr lang="zh-TW" altLang="en-US" sz="2800" spc="300" dirty="0" smtClean="0">
                <a:solidFill>
                  <a:srgbClr val="0070C0"/>
                </a:solidFill>
                <a:latin typeface="黑体" panose="02010600030101010101" pitchFamily="2" charset="-122"/>
                <a:ea typeface="黑体" panose="02010600030101010101" pitchFamily="2" charset="-122"/>
              </a:rPr>
              <a:t>前言</a:t>
            </a:r>
            <a:endParaRPr lang="zh-CN" altLang="en-US" sz="2800" spc="300" dirty="0">
              <a:solidFill>
                <a:srgbClr val="0070C0"/>
              </a:solidFill>
              <a:latin typeface="黑体" panose="02010600030101010101" pitchFamily="2" charset="-122"/>
              <a:ea typeface="黑体" panose="02010600030101010101" pitchFamily="2" charset="-122"/>
            </a:endParaRPr>
          </a:p>
        </p:txBody>
      </p:sp>
      <p:sp>
        <p:nvSpPr>
          <p:cNvPr id="20" name="TextBox 11"/>
          <p:cNvSpPr txBox="1"/>
          <p:nvPr/>
        </p:nvSpPr>
        <p:spPr>
          <a:xfrm>
            <a:off x="1260292" y="3564725"/>
            <a:ext cx="3315331" cy="261610"/>
          </a:xfrm>
          <a:prstGeom prst="rect">
            <a:avLst/>
          </a:prstGeom>
          <a:noFill/>
        </p:spPr>
        <p:txBody>
          <a:bodyPr wrap="none" rtlCol="0">
            <a:spAutoFit/>
          </a:bodyPr>
          <a:lstStyle/>
          <a:p>
            <a:r>
              <a:rPr lang="zh-TW" altLang="en-US" sz="1100" spc="300" dirty="0" smtClean="0">
                <a:solidFill>
                  <a:schemeClr val="bg1"/>
                </a:solidFill>
                <a:latin typeface="汉仪细等线" panose="01010104010101010101" pitchFamily="2" charset="-122"/>
                <a:ea typeface="汉仪细等线" panose="01010104010101010101" pitchFamily="2" charset="-122"/>
              </a:rPr>
              <a:t>為什麼選擇使用</a:t>
            </a:r>
            <a:r>
              <a:rPr lang="en-US" altLang="zh-TW" sz="1100" spc="300" dirty="0" smtClean="0">
                <a:solidFill>
                  <a:schemeClr val="bg1"/>
                </a:solidFill>
                <a:latin typeface="汉仪细等线" panose="01010104010101010101" pitchFamily="2" charset="-122"/>
                <a:ea typeface="汉仪细等线" panose="01010104010101010101" pitchFamily="2" charset="-122"/>
              </a:rPr>
              <a:t>CNN?</a:t>
            </a:r>
            <a:r>
              <a:rPr lang="zh-TW" altLang="en-US" sz="1100" spc="300" dirty="0" smtClean="0">
                <a:solidFill>
                  <a:schemeClr val="bg1"/>
                </a:solidFill>
                <a:latin typeface="汉仪细等线" panose="01010104010101010101" pitchFamily="2" charset="-122"/>
                <a:ea typeface="汉仪细等线" panose="01010104010101010101" pitchFamily="2" charset="-122"/>
              </a:rPr>
              <a:t>因為大家都在用</a:t>
            </a:r>
            <a:r>
              <a:rPr lang="en-US" altLang="zh-TW" sz="1100" spc="300" dirty="0" smtClean="0">
                <a:solidFill>
                  <a:schemeClr val="bg1"/>
                </a:solidFill>
                <a:latin typeface="汉仪细等线" panose="01010104010101010101" pitchFamily="2" charset="-122"/>
                <a:ea typeface="汉仪细等线" panose="01010104010101010101" pitchFamily="2" charset="-122"/>
              </a:rPr>
              <a:t>?</a:t>
            </a:r>
            <a:endParaRPr lang="zh-CN" altLang="en-US" sz="1100" spc="300" dirty="0">
              <a:solidFill>
                <a:schemeClr val="bg1"/>
              </a:solidFill>
              <a:latin typeface="汉仪细等线" panose="01010104010101010101" pitchFamily="2" charset="-122"/>
              <a:ea typeface="汉仪细等线" panose="01010104010101010101" pitchFamily="2" charset="-122"/>
            </a:endParaRPr>
          </a:p>
        </p:txBody>
      </p:sp>
      <p:sp>
        <p:nvSpPr>
          <p:cNvPr id="21" name="TextBox 21"/>
          <p:cNvSpPr txBox="1"/>
          <p:nvPr/>
        </p:nvSpPr>
        <p:spPr>
          <a:xfrm>
            <a:off x="1188194" y="1306180"/>
            <a:ext cx="2512226" cy="1862048"/>
          </a:xfrm>
          <a:prstGeom prst="rect">
            <a:avLst/>
          </a:prstGeom>
          <a:noFill/>
        </p:spPr>
        <p:txBody>
          <a:bodyPr wrap="none" rtlCol="0">
            <a:spAutoFit/>
          </a:bodyPr>
          <a:lstStyle/>
          <a:p>
            <a:r>
              <a:rPr lang="en-US" altLang="zh-CN" sz="11500" spc="300" dirty="0">
                <a:solidFill>
                  <a:srgbClr val="0070C0"/>
                </a:solidFill>
                <a:latin typeface="黑体" panose="02010600030101010101" pitchFamily="2" charset="-122"/>
                <a:ea typeface="黑体" panose="02010600030101010101" pitchFamily="2" charset="-122"/>
              </a:rPr>
              <a:t>01.</a:t>
            </a:r>
            <a:endParaRPr lang="zh-CN" altLang="en-US" sz="11500" spc="300" dirty="0">
              <a:solidFill>
                <a:srgbClr val="0070C0"/>
              </a:solidFill>
              <a:latin typeface="黑体" panose="02010600030101010101" pitchFamily="2" charset="-122"/>
              <a:ea typeface="黑体" panose="02010600030101010101" pitchFamily="2" charset="-122"/>
            </a:endParaRPr>
          </a:p>
        </p:txBody>
      </p:sp>
    </p:spTree>
    <p:extLst>
      <p:ext uri="{BB962C8B-B14F-4D97-AF65-F5344CB8AC3E}">
        <p14:creationId xmlns:p14="http://schemas.microsoft.com/office/powerpoint/2010/main" val="33210052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3"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21"/>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21"/>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19"/>
                                        </p:tgtEl>
                                      </p:cBhvr>
                                    </p:animEffect>
                                    <p:animScale>
                                      <p:cBhvr>
                                        <p:cTn id="21" dur="250" autoRev="1" fill="hold"/>
                                        <p:tgtEl>
                                          <p:spTgt spid="19"/>
                                        </p:tgtEl>
                                      </p:cBhvr>
                                      <p:by x="105000" y="105000"/>
                                    </p:animScale>
                                  </p:childTnLst>
                                </p:cTn>
                              </p:par>
                            </p:childTnLst>
                          </p:cTn>
                        </p:par>
                        <p:par>
                          <p:cTn id="22" fill="hold">
                            <p:stCondLst>
                              <p:cond delay="35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20"/>
                                        </p:tgtEl>
                                        <p:attrNameLst>
                                          <p:attrName>style.visibility</p:attrName>
                                        </p:attrNameLst>
                                      </p:cBhvr>
                                      <p:to>
                                        <p:strVal val="visible"/>
                                      </p:to>
                                    </p:set>
                                    <p:anim calcmode="lin" valueType="num">
                                      <p:cBhvr>
                                        <p:cTn id="25" dur="2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26" dur="200" fill="hold"/>
                                        <p:tgtEl>
                                          <p:spTgt spid="20"/>
                                        </p:tgtEl>
                                        <p:attrNameLst>
                                          <p:attrName>ppt_y</p:attrName>
                                        </p:attrNameLst>
                                      </p:cBhvr>
                                      <p:tavLst>
                                        <p:tav tm="0">
                                          <p:val>
                                            <p:strVal val="#ppt_y"/>
                                          </p:val>
                                        </p:tav>
                                        <p:tav tm="100000">
                                          <p:val>
                                            <p:strVal val="#ppt_y"/>
                                          </p:val>
                                        </p:tav>
                                      </p:tavLst>
                                    </p:anim>
                                    <p:anim calcmode="lin" valueType="num">
                                      <p:cBhvr>
                                        <p:cTn id="27" dur="2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28" dur="2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29" dur="200" tmFilter="0,0; .5, 1; 1, 1"/>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1" grpId="1"/>
      <p:bldP spid="21" grpId="3"/>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平行四边形 23"/>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平行四边形 24"/>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平行四边形 26"/>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8" name="直接连接符 27"/>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9" name="TextBox 10"/>
          <p:cNvSpPr txBox="1"/>
          <p:nvPr/>
        </p:nvSpPr>
        <p:spPr>
          <a:xfrm>
            <a:off x="324214" y="71952"/>
            <a:ext cx="569387" cy="276999"/>
          </a:xfrm>
          <a:prstGeom prst="rect">
            <a:avLst/>
          </a:prstGeom>
          <a:noFill/>
        </p:spPr>
        <p:txBody>
          <a:bodyPr wrap="none" rtlCol="0">
            <a:spAutoFit/>
          </a:bodyPr>
          <a:lstStyle/>
          <a:p>
            <a:r>
              <a:rPr lang="zh-TW" altLang="en-US" sz="1200" spc="300" dirty="0" smtClean="0">
                <a:solidFill>
                  <a:srgbClr val="0070C0"/>
                </a:solidFill>
                <a:latin typeface="黑体" panose="02010600030101010101" pitchFamily="2" charset="-122"/>
                <a:ea typeface="黑体" panose="02010600030101010101" pitchFamily="2" charset="-122"/>
              </a:rPr>
              <a:t>前</a:t>
            </a:r>
            <a:r>
              <a:rPr lang="zh-TW" altLang="en-US" sz="1200" spc="300" dirty="0">
                <a:solidFill>
                  <a:srgbClr val="0070C0"/>
                </a:solidFill>
                <a:latin typeface="黑体" panose="02010600030101010101" pitchFamily="2" charset="-122"/>
                <a:ea typeface="黑体" panose="02010600030101010101" pitchFamily="2" charset="-122"/>
              </a:rPr>
              <a:t>言</a:t>
            </a:r>
            <a:endParaRPr lang="zh-CN" altLang="en-US" sz="1200" spc="300" dirty="0">
              <a:solidFill>
                <a:srgbClr val="0070C0"/>
              </a:solidFill>
              <a:latin typeface="黑体" panose="02010600030101010101" pitchFamily="2" charset="-122"/>
              <a:ea typeface="黑体" panose="02010600030101010101" pitchFamily="2" charset="-122"/>
            </a:endParaRPr>
          </a:p>
        </p:txBody>
      </p:sp>
      <p:grpSp>
        <p:nvGrpSpPr>
          <p:cNvPr id="30" name="Group 7"/>
          <p:cNvGrpSpPr>
            <a:grpSpLocks/>
          </p:cNvGrpSpPr>
          <p:nvPr/>
        </p:nvGrpSpPr>
        <p:grpSpPr bwMode="auto">
          <a:xfrm>
            <a:off x="180202" y="181952"/>
            <a:ext cx="216018" cy="113981"/>
            <a:chOff x="0" y="0"/>
            <a:chExt cx="1041399" cy="549275"/>
          </a:xfrm>
          <a:solidFill>
            <a:srgbClr val="133E73"/>
          </a:solidFill>
        </p:grpSpPr>
        <p:sp>
          <p:nvSpPr>
            <p:cNvPr id="31"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2" name="文字方塊 1"/>
          <p:cNvSpPr txBox="1"/>
          <p:nvPr/>
        </p:nvSpPr>
        <p:spPr>
          <a:xfrm>
            <a:off x="684244" y="792012"/>
            <a:ext cx="5616468" cy="523220"/>
          </a:xfrm>
          <a:prstGeom prst="rect">
            <a:avLst/>
          </a:prstGeom>
          <a:noFill/>
        </p:spPr>
        <p:txBody>
          <a:bodyPr wrap="square" rtlCol="0">
            <a:spAutoFit/>
          </a:bodyPr>
          <a:lstStyle/>
          <a:p>
            <a:r>
              <a:rPr lang="zh-TW" altLang="en-US" sz="2800" dirty="0" smtClean="0">
                <a:solidFill>
                  <a:schemeClr val="bg1"/>
                </a:solidFill>
              </a:rPr>
              <a:t>使用</a:t>
            </a:r>
            <a:r>
              <a:rPr lang="en-US" altLang="zh-TW" sz="2800" dirty="0" smtClean="0">
                <a:solidFill>
                  <a:schemeClr val="bg1"/>
                </a:solidFill>
              </a:rPr>
              <a:t>CNN</a:t>
            </a:r>
            <a:r>
              <a:rPr lang="zh-TW" altLang="en-US" sz="2800" dirty="0" smtClean="0">
                <a:solidFill>
                  <a:schemeClr val="bg1"/>
                </a:solidFill>
              </a:rPr>
              <a:t>的理由</a:t>
            </a:r>
            <a:r>
              <a:rPr lang="en-US" altLang="zh-TW" sz="2800" dirty="0" smtClean="0">
                <a:solidFill>
                  <a:schemeClr val="bg1"/>
                </a:solidFill>
              </a:rPr>
              <a:t>:</a:t>
            </a:r>
            <a:endParaRPr lang="zh-TW" altLang="en-US" sz="2800" dirty="0">
              <a:solidFill>
                <a:schemeClr val="bg1"/>
              </a:solidFill>
            </a:endParaRPr>
          </a:p>
        </p:txBody>
      </p:sp>
      <p:sp>
        <p:nvSpPr>
          <p:cNvPr id="3" name="文字方塊 2"/>
          <p:cNvSpPr txBox="1"/>
          <p:nvPr/>
        </p:nvSpPr>
        <p:spPr>
          <a:xfrm>
            <a:off x="1476310" y="2160126"/>
            <a:ext cx="6120510" cy="1938992"/>
          </a:xfrm>
          <a:prstGeom prst="rect">
            <a:avLst/>
          </a:prstGeom>
          <a:noFill/>
        </p:spPr>
        <p:txBody>
          <a:bodyPr wrap="square" rtlCol="0">
            <a:spAutoFit/>
          </a:bodyPr>
          <a:lstStyle/>
          <a:p>
            <a:r>
              <a:rPr lang="zh-TW" altLang="en-US" sz="2000" dirty="0" smtClean="0">
                <a:solidFill>
                  <a:schemeClr val="bg1"/>
                </a:solidFill>
              </a:rPr>
              <a:t>卷積神經網路受到生物視覺的啟發也是模擬人類大腦最接近的神經網路。</a:t>
            </a:r>
            <a:endParaRPr lang="en-US" altLang="zh-TW" sz="2000" dirty="0" smtClean="0">
              <a:solidFill>
                <a:schemeClr val="bg1"/>
              </a:solidFill>
            </a:endParaRPr>
          </a:p>
          <a:p>
            <a:endParaRPr lang="en-US" altLang="zh-TW" sz="2000" dirty="0" smtClean="0">
              <a:solidFill>
                <a:schemeClr val="bg1"/>
              </a:solidFill>
            </a:endParaRPr>
          </a:p>
          <a:p>
            <a:r>
              <a:rPr lang="zh-TW" altLang="en-US" sz="2000" dirty="0" smtClean="0">
                <a:solidFill>
                  <a:schemeClr val="bg1"/>
                </a:solidFill>
              </a:rPr>
              <a:t>我們所訓練的目標擁有局部相關性並利用的卷積來提取特徵。</a:t>
            </a:r>
            <a:endParaRPr lang="en-US" altLang="zh-TW" sz="2000" dirty="0" smtClean="0">
              <a:solidFill>
                <a:schemeClr val="bg1"/>
              </a:solidFill>
            </a:endParaRPr>
          </a:p>
          <a:p>
            <a:endParaRPr lang="en-US" altLang="zh-TW" sz="2000" dirty="0" smtClean="0">
              <a:solidFill>
                <a:schemeClr val="bg1"/>
              </a:solidFill>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0-#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29"/>
                                        </p:tgtEl>
                                        <p:attrNameLst>
                                          <p:attrName>ppt_y</p:attrName>
                                        </p:attrNameLst>
                                      </p:cBhvr>
                                      <p:tavLst>
                                        <p:tav tm="0">
                                          <p:val>
                                            <p:strVal val="#ppt_y"/>
                                          </p:val>
                                        </p:tav>
                                        <p:tav tm="100000">
                                          <p:val>
                                            <p:strVal val="#ppt_y"/>
                                          </p:val>
                                        </p:tav>
                                      </p:tavLst>
                                    </p:anim>
                                    <p:anim calcmode="lin" valueType="num">
                                      <p:cBhvr>
                                        <p:cTn id="14"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29"/>
                                        </p:tgtEl>
                                      </p:cBhvr>
                                    </p:animEffect>
                                  </p:childTnLst>
                                </p:cTn>
                              </p:par>
                            </p:childTnLst>
                          </p:cTn>
                        </p:par>
                        <p:par>
                          <p:cTn id="17" fill="hold">
                            <p:stCondLst>
                              <p:cond delay="1050"/>
                            </p:stCondLst>
                            <p:childTnLst>
                              <p:par>
                                <p:cTn id="18" presetID="1" presetClass="emph" presetSubtype="2" fill="hold" grpId="0" nodeType="afterEffect">
                                  <p:stCondLst>
                                    <p:cond delay="0"/>
                                  </p:stCondLst>
                                  <p:childTnLst>
                                    <p:animClr clrSpc="rgb" dir="cw">
                                      <p:cBhvr>
                                        <p:cTn id="19" dur="300" fill="hold"/>
                                        <p:tgtEl>
                                          <p:spTgt spid="26"/>
                                        </p:tgtEl>
                                        <p:attrNameLst>
                                          <p:attrName>fillcolor</p:attrName>
                                        </p:attrNameLst>
                                      </p:cBhvr>
                                      <p:to>
                                        <a:srgbClr val="00AEEF"/>
                                      </p:to>
                                    </p:animClr>
                                    <p:set>
                                      <p:cBhvr>
                                        <p:cTn id="20" dur="300" fill="hold"/>
                                        <p:tgtEl>
                                          <p:spTgt spid="26"/>
                                        </p:tgtEl>
                                        <p:attrNameLst>
                                          <p:attrName>fill.type</p:attrName>
                                        </p:attrNameLst>
                                      </p:cBhvr>
                                      <p:to>
                                        <p:strVal val="solid"/>
                                      </p:to>
                                    </p:set>
                                    <p:set>
                                      <p:cBhvr>
                                        <p:cTn id="21" dur="300" fill="hold"/>
                                        <p:tgtEl>
                                          <p:spTgt spid="26"/>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9" grpId="0"/>
    </p:bldLst>
  </p:timing>
  <p:extLst mod="1">
    <p:ext uri="{E180D4A7-C9FB-4DFB-919C-405C955672EB}">
      <p14:showEvtLst xmlns:p14="http://schemas.microsoft.com/office/powerpoint/2010/main">
        <p14:playEvt time="1315" objId="34"/>
        <p14:stopEvt time="2060" objId="34"/>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oup 65"/>
          <p:cNvGrpSpPr/>
          <p:nvPr/>
        </p:nvGrpSpPr>
        <p:grpSpPr>
          <a:xfrm>
            <a:off x="2322023" y="720004"/>
            <a:ext cx="3579522" cy="3814263"/>
            <a:chOff x="493317" y="2908930"/>
            <a:chExt cx="3637288" cy="2875918"/>
          </a:xfrm>
        </p:grpSpPr>
        <p:sp>
          <p:nvSpPr>
            <p:cNvPr id="66" name="文本框 11"/>
            <p:cNvSpPr txBox="1"/>
            <p:nvPr/>
          </p:nvSpPr>
          <p:spPr>
            <a:xfrm>
              <a:off x="493317" y="2908930"/>
              <a:ext cx="2319318" cy="314159"/>
            </a:xfrm>
            <a:prstGeom prst="rect">
              <a:avLst/>
            </a:prstGeom>
            <a:noFill/>
          </p:spPr>
          <p:txBody>
            <a:bodyPr wrap="none" rtlCol="0">
              <a:spAutoFit/>
            </a:bodyPr>
            <a:lstStyle/>
            <a:p>
              <a:r>
                <a:rPr lang="en-US" altLang="zh-TW" sz="1400" dirty="0">
                  <a:solidFill>
                    <a:srgbClr val="00A4E3"/>
                  </a:solidFill>
                  <a:latin typeface="微软雅黑" panose="020B0503020204020204" pitchFamily="34" charset="-122"/>
                  <a:ea typeface="微软雅黑" panose="020B0503020204020204" pitchFamily="34" charset="-122"/>
                </a:rPr>
                <a:t>Convolution Layer</a:t>
              </a:r>
              <a:r>
                <a:rPr lang="zh-TW" altLang="en-US" sz="1400" dirty="0">
                  <a:solidFill>
                    <a:srgbClr val="00A4E3"/>
                  </a:solidFill>
                  <a:latin typeface="微软雅黑" panose="020B0503020204020204" pitchFamily="34" charset="-122"/>
                  <a:ea typeface="微软雅黑" panose="020B0503020204020204" pitchFamily="34" charset="-122"/>
                </a:rPr>
                <a:t>卷積層</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67" name="矩形 9"/>
            <p:cNvSpPr/>
            <p:nvPr/>
          </p:nvSpPr>
          <p:spPr>
            <a:xfrm>
              <a:off x="1356661" y="5189189"/>
              <a:ext cx="2773944" cy="595659"/>
            </a:xfrm>
            <a:prstGeom prst="rect">
              <a:avLst/>
            </a:prstGeom>
          </p:spPr>
          <p:txBody>
            <a:bodyPr wrap="square">
              <a:spAutoFit/>
            </a:bodyPr>
            <a:lstStyle/>
            <a:p>
              <a:pPr algn="just">
                <a:lnSpc>
                  <a:spcPct val="114000"/>
                </a:lnSpc>
              </a:pPr>
              <a:r>
                <a:rPr lang="zh-TW" altLang="en-US" sz="2800" dirty="0">
                  <a:solidFill>
                    <a:schemeClr val="bg1">
                      <a:lumMod val="85000"/>
                    </a:schemeClr>
                  </a:solidFill>
                  <a:latin typeface="微软雅黑" panose="020B0503020204020204" pitchFamily="34" charset="-122"/>
                  <a:ea typeface="微软雅黑" panose="020B0503020204020204" pitchFamily="34" charset="-122"/>
                </a:rPr>
                <a:t>卷積</a:t>
              </a:r>
              <a:r>
                <a:rPr lang="zh-TW" altLang="en-US" sz="2800" dirty="0" smtClean="0">
                  <a:solidFill>
                    <a:schemeClr val="bg1">
                      <a:lumMod val="85000"/>
                    </a:schemeClr>
                  </a:solidFill>
                  <a:latin typeface="微软雅黑" panose="020B0503020204020204" pitchFamily="34" charset="-122"/>
                  <a:ea typeface="微软雅黑" panose="020B0503020204020204" pitchFamily="34" charset="-122"/>
                </a:rPr>
                <a:t>運作流程</a:t>
              </a:r>
              <a:endParaRPr lang="zh-CN" altLang="en-US" sz="2800" dirty="0">
                <a:solidFill>
                  <a:schemeClr val="bg1">
                    <a:lumMod val="85000"/>
                  </a:schemeClr>
                </a:solidFill>
                <a:latin typeface="微软雅黑" panose="020B0503020204020204" pitchFamily="34" charset="-122"/>
                <a:ea typeface="微软雅黑" panose="020B0503020204020204" pitchFamily="34" charset="-122"/>
              </a:endParaRPr>
            </a:p>
          </p:txBody>
        </p:sp>
      </p:grpSp>
      <p:sp>
        <p:nvSpPr>
          <p:cNvPr id="48" name="平行四边形 4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平行四边形 4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9" name="TextBox 10"/>
          <p:cNvSpPr txBox="1"/>
          <p:nvPr/>
        </p:nvSpPr>
        <p:spPr>
          <a:xfrm>
            <a:off x="324214" y="71952"/>
            <a:ext cx="1338828"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深度學習架構</a:t>
            </a:r>
          </a:p>
        </p:txBody>
      </p:sp>
      <p:grpSp>
        <p:nvGrpSpPr>
          <p:cNvPr id="100" name="Group 7"/>
          <p:cNvGrpSpPr>
            <a:grpSpLocks/>
          </p:cNvGrpSpPr>
          <p:nvPr/>
        </p:nvGrpSpPr>
        <p:grpSpPr bwMode="auto">
          <a:xfrm>
            <a:off x="180202" y="181952"/>
            <a:ext cx="216018" cy="113981"/>
            <a:chOff x="0" y="0"/>
            <a:chExt cx="1041399" cy="549275"/>
          </a:xfrm>
          <a:solidFill>
            <a:srgbClr val="133E73"/>
          </a:solidFill>
        </p:grpSpPr>
        <p:sp>
          <p:nvSpPr>
            <p:cNvPr id="101"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2"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3"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05" name="文字方塊 104"/>
          <p:cNvSpPr txBox="1"/>
          <p:nvPr/>
        </p:nvSpPr>
        <p:spPr>
          <a:xfrm>
            <a:off x="582952" y="678395"/>
            <a:ext cx="2160180" cy="369332"/>
          </a:xfrm>
          <a:prstGeom prst="rect">
            <a:avLst/>
          </a:prstGeom>
          <a:noFill/>
        </p:spPr>
        <p:txBody>
          <a:bodyPr wrap="square" rtlCol="0">
            <a:spAutoFit/>
          </a:bodyPr>
          <a:lstStyle/>
          <a:p>
            <a:r>
              <a:rPr lang="en-US" altLang="zh-TW" dirty="0" smtClean="0">
                <a:solidFill>
                  <a:schemeClr val="bg1"/>
                </a:solidFill>
              </a:rPr>
              <a:t>CNN</a:t>
            </a:r>
            <a:r>
              <a:rPr lang="zh-TW" altLang="en-US" dirty="0" smtClean="0">
                <a:solidFill>
                  <a:schemeClr val="bg1"/>
                </a:solidFill>
              </a:rPr>
              <a:t>模型層</a:t>
            </a:r>
            <a:endParaRPr lang="zh-TW" altLang="en-US" dirty="0">
              <a:solidFill>
                <a:schemeClr val="bg1"/>
              </a:solidFill>
            </a:endParaRPr>
          </a:p>
        </p:txBody>
      </p:sp>
      <p:pic>
        <p:nvPicPr>
          <p:cNvPr id="1026" name="Picture 2" descr="https://cdn-images-1.medium.com/max/1000/1*CO0yrGvAE7jw6JfGqCMRP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05715"/>
            <a:ext cx="4268133" cy="1858110"/>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4" descr="https://cdn-images-1.medium.com/max/1000/1*AJeWQ88UnmfkJ4_sFOT-Y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56157" y="1305715"/>
            <a:ext cx="4167861" cy="18986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786609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0-#ppt_w/2"/>
                                          </p:val>
                                        </p:tav>
                                        <p:tav tm="100000">
                                          <p:val>
                                            <p:strVal val="#ppt_x"/>
                                          </p:val>
                                        </p:tav>
                                      </p:tavLst>
                                    </p:anim>
                                    <p:anim calcmode="lin" valueType="num">
                                      <p:cBhvr additive="base">
                                        <p:cTn id="8" dur="500" fill="hold"/>
                                        <p:tgtEl>
                                          <p:spTgt spid="10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9"/>
                                        </p:tgtEl>
                                        <p:attrNameLst>
                                          <p:attrName>style.visibility</p:attrName>
                                        </p:attrNameLst>
                                      </p:cBhvr>
                                      <p:to>
                                        <p:strVal val="visible"/>
                                      </p:to>
                                    </p:set>
                                    <p:anim calcmode="lin" valueType="num">
                                      <p:cBhvr>
                                        <p:cTn id="12" dur="500" fill="hold"/>
                                        <p:tgtEl>
                                          <p:spTgt spid="9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9"/>
                                        </p:tgtEl>
                                        <p:attrNameLst>
                                          <p:attrName>ppt_y</p:attrName>
                                        </p:attrNameLst>
                                      </p:cBhvr>
                                      <p:tavLst>
                                        <p:tav tm="0">
                                          <p:val>
                                            <p:strVal val="#ppt_y"/>
                                          </p:val>
                                        </p:tav>
                                        <p:tav tm="100000">
                                          <p:val>
                                            <p:strVal val="#ppt_y"/>
                                          </p:val>
                                        </p:tav>
                                      </p:tavLst>
                                    </p:anim>
                                    <p:anim calcmode="lin" valueType="num">
                                      <p:cBhvr>
                                        <p:cTn id="14" dur="500" fill="hold"/>
                                        <p:tgtEl>
                                          <p:spTgt spid="9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9"/>
                                        </p:tgtEl>
                                      </p:cBhvr>
                                    </p:animEffect>
                                  </p:childTnLst>
                                </p:cTn>
                              </p:par>
                            </p:childTnLst>
                          </p:cTn>
                        </p:par>
                        <p:par>
                          <p:cTn id="17" fill="hold">
                            <p:stCondLst>
                              <p:cond delay="1250"/>
                            </p:stCondLst>
                            <p:childTnLst>
                              <p:par>
                                <p:cTn id="18" presetID="1" presetClass="emph" presetSubtype="2" fill="hold" grpId="0" nodeType="afterEffect">
                                  <p:stCondLst>
                                    <p:cond delay="0"/>
                                  </p:stCondLst>
                                  <p:childTnLst>
                                    <p:animClr clrSpc="rgb" dir="cw">
                                      <p:cBhvr>
                                        <p:cTn id="19" dur="300" fill="hold"/>
                                        <p:tgtEl>
                                          <p:spTgt spid="50"/>
                                        </p:tgtEl>
                                        <p:attrNameLst>
                                          <p:attrName>fillcolor</p:attrName>
                                        </p:attrNameLst>
                                      </p:cBhvr>
                                      <p:to>
                                        <a:srgbClr val="00AEEF"/>
                                      </p:to>
                                    </p:animClr>
                                    <p:set>
                                      <p:cBhvr>
                                        <p:cTn id="20" dur="300" fill="hold"/>
                                        <p:tgtEl>
                                          <p:spTgt spid="50"/>
                                        </p:tgtEl>
                                        <p:attrNameLst>
                                          <p:attrName>fill.type</p:attrName>
                                        </p:attrNameLst>
                                      </p:cBhvr>
                                      <p:to>
                                        <p:strVal val="solid"/>
                                      </p:to>
                                    </p:set>
                                    <p:set>
                                      <p:cBhvr>
                                        <p:cTn id="21" dur="300" fill="hold"/>
                                        <p:tgtEl>
                                          <p:spTgt spid="50"/>
                                        </p:tgtEl>
                                        <p:attrNameLst>
                                          <p:attrName>fill.on</p:attrName>
                                        </p:attrNameLst>
                                      </p:cBhvr>
                                      <p:to>
                                        <p:strVal val="true"/>
                                      </p:to>
                                    </p:set>
                                  </p:childTnLst>
                                </p:cTn>
                              </p:par>
                            </p:childTnLst>
                          </p:cTn>
                        </p:par>
                        <p:par>
                          <p:cTn id="22" fill="hold">
                            <p:stCondLst>
                              <p:cond delay="1550"/>
                            </p:stCondLst>
                            <p:childTnLst>
                              <p:par>
                                <p:cTn id="23" presetID="12" presetClass="entr" presetSubtype="1" fill="hold" nodeType="afterEffect">
                                  <p:stCondLst>
                                    <p:cond delay="0"/>
                                  </p:stCondLst>
                                  <p:childTnLst>
                                    <p:set>
                                      <p:cBhvr>
                                        <p:cTn id="24" dur="1" fill="hold">
                                          <p:stCondLst>
                                            <p:cond delay="0"/>
                                          </p:stCondLst>
                                        </p:cTn>
                                        <p:tgtEl>
                                          <p:spTgt spid="65"/>
                                        </p:tgtEl>
                                        <p:attrNameLst>
                                          <p:attrName>style.visibility</p:attrName>
                                        </p:attrNameLst>
                                      </p:cBhvr>
                                      <p:to>
                                        <p:strVal val="visible"/>
                                      </p:to>
                                    </p:set>
                                    <p:animEffect transition="in" filter="slide(fromTop)">
                                      <p:cBhvr>
                                        <p:cTn id="25"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99" grpId="0"/>
    </p:bldLst>
  </p:timing>
  <p:extLst mod="1">
    <p:ext uri="{E180D4A7-C9FB-4DFB-919C-405C955672EB}">
      <p14:showEvtLst xmlns:p14="http://schemas.microsoft.com/office/powerpoint/2010/main">
        <p14:playEvt time="1315" objId="104"/>
        <p14:stopEvt time="2081" objId="104"/>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文本框 11"/>
          <p:cNvSpPr txBox="1"/>
          <p:nvPr/>
        </p:nvSpPr>
        <p:spPr>
          <a:xfrm>
            <a:off x="2322023" y="720006"/>
            <a:ext cx="2282483" cy="416662"/>
          </a:xfrm>
          <a:prstGeom prst="rect">
            <a:avLst/>
          </a:prstGeom>
          <a:noFill/>
        </p:spPr>
        <p:txBody>
          <a:bodyPr wrap="none" rtlCol="0">
            <a:spAutoFit/>
          </a:bodyPr>
          <a:lstStyle/>
          <a:p>
            <a:r>
              <a:rPr lang="en-US" altLang="zh-TW" sz="1400" dirty="0">
                <a:solidFill>
                  <a:srgbClr val="00A4E3"/>
                </a:solidFill>
                <a:latin typeface="微软雅黑" panose="020B0503020204020204" pitchFamily="34" charset="-122"/>
                <a:ea typeface="微软雅黑" panose="020B0503020204020204" pitchFamily="34" charset="-122"/>
              </a:rPr>
              <a:t>Convolution Layer</a:t>
            </a:r>
            <a:r>
              <a:rPr lang="zh-TW" altLang="en-US" sz="1400" dirty="0">
                <a:solidFill>
                  <a:srgbClr val="00A4E3"/>
                </a:solidFill>
                <a:latin typeface="微软雅黑" panose="020B0503020204020204" pitchFamily="34" charset="-122"/>
                <a:ea typeface="微软雅黑" panose="020B0503020204020204" pitchFamily="34" charset="-122"/>
              </a:rPr>
              <a:t>卷積層</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48" name="平行四边形 4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平行四边形 4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9" name="TextBox 10"/>
          <p:cNvSpPr txBox="1"/>
          <p:nvPr/>
        </p:nvSpPr>
        <p:spPr>
          <a:xfrm>
            <a:off x="324214" y="71952"/>
            <a:ext cx="1338828"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深度學習架構</a:t>
            </a:r>
          </a:p>
        </p:txBody>
      </p:sp>
      <p:grpSp>
        <p:nvGrpSpPr>
          <p:cNvPr id="100" name="Group 7"/>
          <p:cNvGrpSpPr>
            <a:grpSpLocks/>
          </p:cNvGrpSpPr>
          <p:nvPr/>
        </p:nvGrpSpPr>
        <p:grpSpPr bwMode="auto">
          <a:xfrm>
            <a:off x="180202" y="181952"/>
            <a:ext cx="216018" cy="113981"/>
            <a:chOff x="0" y="0"/>
            <a:chExt cx="1041399" cy="549275"/>
          </a:xfrm>
          <a:solidFill>
            <a:srgbClr val="133E73"/>
          </a:solidFill>
        </p:grpSpPr>
        <p:sp>
          <p:nvSpPr>
            <p:cNvPr id="101"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2"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3"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05" name="文字方塊 104"/>
          <p:cNvSpPr txBox="1"/>
          <p:nvPr/>
        </p:nvSpPr>
        <p:spPr>
          <a:xfrm>
            <a:off x="582952" y="678395"/>
            <a:ext cx="2160180" cy="369332"/>
          </a:xfrm>
          <a:prstGeom prst="rect">
            <a:avLst/>
          </a:prstGeom>
          <a:noFill/>
        </p:spPr>
        <p:txBody>
          <a:bodyPr wrap="square" rtlCol="0">
            <a:spAutoFit/>
          </a:bodyPr>
          <a:lstStyle/>
          <a:p>
            <a:r>
              <a:rPr lang="en-US" altLang="zh-TW" dirty="0" smtClean="0">
                <a:solidFill>
                  <a:schemeClr val="bg1"/>
                </a:solidFill>
              </a:rPr>
              <a:t>CNN</a:t>
            </a:r>
            <a:r>
              <a:rPr lang="zh-TW" altLang="en-US" dirty="0" smtClean="0">
                <a:solidFill>
                  <a:schemeClr val="bg1"/>
                </a:solidFill>
              </a:rPr>
              <a:t>模型層</a:t>
            </a:r>
            <a:endParaRPr lang="zh-TW" altLang="en-US" dirty="0">
              <a:solidFill>
                <a:schemeClr val="bg1"/>
              </a:solidFill>
            </a:endParaRPr>
          </a:p>
        </p:txBody>
      </p:sp>
      <p:pic>
        <p:nvPicPr>
          <p:cNvPr id="3" name="圖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450" y="1220859"/>
            <a:ext cx="4433153" cy="2955435"/>
          </a:xfrm>
          <a:prstGeom prst="rect">
            <a:avLst/>
          </a:prstGeom>
        </p:spPr>
      </p:pic>
      <p:pic>
        <p:nvPicPr>
          <p:cNvPr id="4" name="圖片 3"/>
          <p:cNvPicPr>
            <a:picLocks noChangeAspect="1"/>
          </p:cNvPicPr>
          <p:nvPr/>
        </p:nvPicPr>
        <p:blipFill rotWithShape="1">
          <a:blip r:embed="rId3" cstate="print">
            <a:extLst>
              <a:ext uri="{28A0092B-C50C-407E-A947-70E740481C1C}">
                <a14:useLocalDpi xmlns:a14="http://schemas.microsoft.com/office/drawing/2010/main" val="0"/>
              </a:ext>
            </a:extLst>
          </a:blip>
          <a:srcRect l="64065" t="51990" r="25307" b="30619"/>
          <a:stretch/>
        </p:blipFill>
        <p:spPr>
          <a:xfrm>
            <a:off x="4464095" y="2761234"/>
            <a:ext cx="792067" cy="864072"/>
          </a:xfrm>
          <a:prstGeom prst="rect">
            <a:avLst/>
          </a:prstGeom>
          <a:ln w="63500">
            <a:solidFill>
              <a:srgbClr val="FF0000"/>
            </a:solidFill>
          </a:ln>
        </p:spPr>
      </p:pic>
      <p:sp>
        <p:nvSpPr>
          <p:cNvPr id="5" name="矩形 4"/>
          <p:cNvSpPr/>
          <p:nvPr/>
        </p:nvSpPr>
        <p:spPr>
          <a:xfrm>
            <a:off x="2863940" y="2755712"/>
            <a:ext cx="443249" cy="551278"/>
          </a:xfrm>
          <a:prstGeom prst="rect">
            <a:avLst/>
          </a:prstGeom>
          <a:noFill/>
          <a:ln w="1238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i="1" dirty="0"/>
          </a:p>
        </p:txBody>
      </p:sp>
      <p:cxnSp>
        <p:nvCxnSpPr>
          <p:cNvPr id="7" name="直線單箭頭接點 6"/>
          <p:cNvCxnSpPr>
            <a:stCxn id="5" idx="3"/>
            <a:endCxn id="4" idx="1"/>
          </p:cNvCxnSpPr>
          <p:nvPr/>
        </p:nvCxnSpPr>
        <p:spPr>
          <a:xfrm>
            <a:off x="3307189" y="3031351"/>
            <a:ext cx="1156906" cy="161919"/>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p:cNvCxnSpPr/>
          <p:nvPr/>
        </p:nvCxnSpPr>
        <p:spPr>
          <a:xfrm>
            <a:off x="5289446" y="2761067"/>
            <a:ext cx="427396" cy="375563"/>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單箭頭接點 27"/>
          <p:cNvCxnSpPr/>
          <p:nvPr/>
        </p:nvCxnSpPr>
        <p:spPr>
          <a:xfrm>
            <a:off x="5273550" y="3301463"/>
            <a:ext cx="427396" cy="0"/>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單箭頭接點 28"/>
          <p:cNvCxnSpPr/>
          <p:nvPr/>
        </p:nvCxnSpPr>
        <p:spPr>
          <a:xfrm flipV="1">
            <a:off x="5257655" y="3441430"/>
            <a:ext cx="459187" cy="18370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5734230" y="3089594"/>
            <a:ext cx="381713" cy="373768"/>
          </a:xfrm>
          <a:prstGeom prst="rect">
            <a:avLst/>
          </a:prstGeom>
          <a:solidFill>
            <a:schemeClr val="tx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bg2">
                    <a:lumMod val="10000"/>
                  </a:schemeClr>
                </a:solidFill>
              </a:rPr>
              <a:t>+</a:t>
            </a:r>
          </a:p>
        </p:txBody>
      </p:sp>
      <p:sp>
        <p:nvSpPr>
          <p:cNvPr id="31" name="文字方塊 30"/>
          <p:cNvSpPr txBox="1"/>
          <p:nvPr/>
        </p:nvSpPr>
        <p:spPr>
          <a:xfrm>
            <a:off x="6319135" y="3978010"/>
            <a:ext cx="1984079" cy="369332"/>
          </a:xfrm>
          <a:prstGeom prst="rect">
            <a:avLst/>
          </a:prstGeom>
          <a:noFill/>
        </p:spPr>
        <p:txBody>
          <a:bodyPr wrap="square" rtlCol="0">
            <a:spAutoFit/>
          </a:bodyPr>
          <a:lstStyle/>
          <a:p>
            <a:r>
              <a:rPr lang="en-US" altLang="zh-TW" dirty="0" smtClean="0">
                <a:solidFill>
                  <a:schemeClr val="bg1"/>
                </a:solidFill>
              </a:rPr>
              <a:t>“</a:t>
            </a:r>
            <a:r>
              <a:rPr lang="zh-TW" altLang="en-US" dirty="0" smtClean="0">
                <a:solidFill>
                  <a:schemeClr val="bg1"/>
                </a:solidFill>
              </a:rPr>
              <a:t>右邊</a:t>
            </a:r>
            <a:r>
              <a:rPr lang="en-US" altLang="zh-TW" dirty="0" smtClean="0">
                <a:solidFill>
                  <a:schemeClr val="bg1"/>
                </a:solidFill>
              </a:rPr>
              <a:t>”</a:t>
            </a:r>
            <a:r>
              <a:rPr lang="zh-TW" altLang="en-US" dirty="0" smtClean="0">
                <a:solidFill>
                  <a:schemeClr val="bg1"/>
                </a:solidFill>
              </a:rPr>
              <a:t> </a:t>
            </a:r>
            <a:r>
              <a:rPr lang="en-US" altLang="zh-TW" dirty="0" smtClean="0">
                <a:solidFill>
                  <a:schemeClr val="bg1"/>
                </a:solidFill>
              </a:rPr>
              <a:t>detector  </a:t>
            </a:r>
            <a:endParaRPr lang="zh-TW" altLang="en-US" dirty="0">
              <a:solidFill>
                <a:schemeClr val="bg1"/>
              </a:solidFill>
            </a:endParaRPr>
          </a:p>
        </p:txBody>
      </p:sp>
      <p:cxnSp>
        <p:nvCxnSpPr>
          <p:cNvPr id="33" name="直線單箭頭接點 32"/>
          <p:cNvCxnSpPr>
            <a:stCxn id="18" idx="3"/>
          </p:cNvCxnSpPr>
          <p:nvPr/>
        </p:nvCxnSpPr>
        <p:spPr>
          <a:xfrm>
            <a:off x="6115943" y="3276478"/>
            <a:ext cx="369846" cy="0"/>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8" name="橢圓 37"/>
          <p:cNvSpPr/>
          <p:nvPr/>
        </p:nvSpPr>
        <p:spPr>
          <a:xfrm>
            <a:off x="6483506" y="2699938"/>
            <a:ext cx="1077761" cy="1060552"/>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7" name="手繪多邊形 36"/>
          <p:cNvSpPr/>
          <p:nvPr/>
        </p:nvSpPr>
        <p:spPr>
          <a:xfrm>
            <a:off x="6659608" y="2906689"/>
            <a:ext cx="725555" cy="654101"/>
          </a:xfrm>
          <a:custGeom>
            <a:avLst/>
            <a:gdLst>
              <a:gd name="connsiteX0" fmla="*/ 0 w 659423"/>
              <a:gd name="connsiteY0" fmla="*/ 378069 h 382310"/>
              <a:gd name="connsiteX1" fmla="*/ 325315 w 659423"/>
              <a:gd name="connsiteY1" fmla="*/ 334107 h 382310"/>
              <a:gd name="connsiteX2" fmla="*/ 439615 w 659423"/>
              <a:gd name="connsiteY2" fmla="*/ 35169 h 382310"/>
              <a:gd name="connsiteX3" fmla="*/ 659423 w 659423"/>
              <a:gd name="connsiteY3" fmla="*/ 0 h 382310"/>
            </a:gdLst>
            <a:ahLst/>
            <a:cxnLst>
              <a:cxn ang="0">
                <a:pos x="connsiteX0" y="connsiteY0"/>
              </a:cxn>
              <a:cxn ang="0">
                <a:pos x="connsiteX1" y="connsiteY1"/>
              </a:cxn>
              <a:cxn ang="0">
                <a:pos x="connsiteX2" y="connsiteY2"/>
              </a:cxn>
              <a:cxn ang="0">
                <a:pos x="connsiteX3" y="connsiteY3"/>
              </a:cxn>
            </a:cxnLst>
            <a:rect l="l" t="t" r="r" b="b"/>
            <a:pathLst>
              <a:path w="659423" h="382310">
                <a:moveTo>
                  <a:pt x="0" y="378069"/>
                </a:moveTo>
                <a:cubicBezTo>
                  <a:pt x="126023" y="384663"/>
                  <a:pt x="252046" y="391257"/>
                  <a:pt x="325315" y="334107"/>
                </a:cubicBezTo>
                <a:cubicBezTo>
                  <a:pt x="398584" y="276957"/>
                  <a:pt x="383930" y="90853"/>
                  <a:pt x="439615" y="35169"/>
                </a:cubicBezTo>
                <a:cubicBezTo>
                  <a:pt x="495300" y="-20515"/>
                  <a:pt x="592015" y="21981"/>
                  <a:pt x="659423" y="0"/>
                </a:cubicBezTo>
              </a:path>
            </a:pathLst>
          </a:cu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57" name="直線單箭頭接點 56"/>
          <p:cNvCxnSpPr/>
          <p:nvPr/>
        </p:nvCxnSpPr>
        <p:spPr>
          <a:xfrm>
            <a:off x="7561267" y="3301463"/>
            <a:ext cx="369846" cy="0"/>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962448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0-#ppt_w/2"/>
                                          </p:val>
                                        </p:tav>
                                        <p:tav tm="100000">
                                          <p:val>
                                            <p:strVal val="#ppt_x"/>
                                          </p:val>
                                        </p:tav>
                                      </p:tavLst>
                                    </p:anim>
                                    <p:anim calcmode="lin" valueType="num">
                                      <p:cBhvr additive="base">
                                        <p:cTn id="8" dur="500" fill="hold"/>
                                        <p:tgtEl>
                                          <p:spTgt spid="10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9"/>
                                        </p:tgtEl>
                                        <p:attrNameLst>
                                          <p:attrName>style.visibility</p:attrName>
                                        </p:attrNameLst>
                                      </p:cBhvr>
                                      <p:to>
                                        <p:strVal val="visible"/>
                                      </p:to>
                                    </p:set>
                                    <p:anim calcmode="lin" valueType="num">
                                      <p:cBhvr>
                                        <p:cTn id="12" dur="500" fill="hold"/>
                                        <p:tgtEl>
                                          <p:spTgt spid="9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9"/>
                                        </p:tgtEl>
                                        <p:attrNameLst>
                                          <p:attrName>ppt_y</p:attrName>
                                        </p:attrNameLst>
                                      </p:cBhvr>
                                      <p:tavLst>
                                        <p:tav tm="0">
                                          <p:val>
                                            <p:strVal val="#ppt_y"/>
                                          </p:val>
                                        </p:tav>
                                        <p:tav tm="100000">
                                          <p:val>
                                            <p:strVal val="#ppt_y"/>
                                          </p:val>
                                        </p:tav>
                                      </p:tavLst>
                                    </p:anim>
                                    <p:anim calcmode="lin" valueType="num">
                                      <p:cBhvr>
                                        <p:cTn id="14" dur="500" fill="hold"/>
                                        <p:tgtEl>
                                          <p:spTgt spid="9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9"/>
                                        </p:tgtEl>
                                      </p:cBhvr>
                                    </p:animEffect>
                                  </p:childTnLst>
                                </p:cTn>
                              </p:par>
                            </p:childTnLst>
                          </p:cTn>
                        </p:par>
                        <p:par>
                          <p:cTn id="17" fill="hold">
                            <p:stCondLst>
                              <p:cond delay="1250"/>
                            </p:stCondLst>
                            <p:childTnLst>
                              <p:par>
                                <p:cTn id="18" presetID="1" presetClass="emph" presetSubtype="2" fill="hold" grpId="0" nodeType="afterEffect">
                                  <p:stCondLst>
                                    <p:cond delay="0"/>
                                  </p:stCondLst>
                                  <p:childTnLst>
                                    <p:animClr clrSpc="rgb" dir="cw">
                                      <p:cBhvr>
                                        <p:cTn id="19" dur="300" fill="hold"/>
                                        <p:tgtEl>
                                          <p:spTgt spid="50"/>
                                        </p:tgtEl>
                                        <p:attrNameLst>
                                          <p:attrName>fillcolor</p:attrName>
                                        </p:attrNameLst>
                                      </p:cBhvr>
                                      <p:to>
                                        <a:srgbClr val="00AEEF"/>
                                      </p:to>
                                    </p:animClr>
                                    <p:set>
                                      <p:cBhvr>
                                        <p:cTn id="20" dur="300" fill="hold"/>
                                        <p:tgtEl>
                                          <p:spTgt spid="50"/>
                                        </p:tgtEl>
                                        <p:attrNameLst>
                                          <p:attrName>fill.type</p:attrName>
                                        </p:attrNameLst>
                                      </p:cBhvr>
                                      <p:to>
                                        <p:strVal val="solid"/>
                                      </p:to>
                                    </p:set>
                                    <p:set>
                                      <p:cBhvr>
                                        <p:cTn id="21" dur="300" fill="hold"/>
                                        <p:tgtEl>
                                          <p:spTgt spid="50"/>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99" grpId="0"/>
    </p:bldLst>
  </p:timing>
  <p:extLst mod="1">
    <p:ext uri="{E180D4A7-C9FB-4DFB-919C-405C955672EB}">
      <p14:showEvtLst xmlns:p14="http://schemas.microsoft.com/office/powerpoint/2010/main">
        <p14:playEvt time="1315" objId="104"/>
        <p14:stopEvt time="2081" objId="104"/>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平行四边形 4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平行四边形 4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9" name="TextBox 10"/>
          <p:cNvSpPr txBox="1"/>
          <p:nvPr/>
        </p:nvSpPr>
        <p:spPr>
          <a:xfrm>
            <a:off x="324214" y="71952"/>
            <a:ext cx="1338828"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深度學習架構</a:t>
            </a:r>
          </a:p>
        </p:txBody>
      </p:sp>
      <p:grpSp>
        <p:nvGrpSpPr>
          <p:cNvPr id="100" name="Group 7"/>
          <p:cNvGrpSpPr>
            <a:grpSpLocks/>
          </p:cNvGrpSpPr>
          <p:nvPr/>
        </p:nvGrpSpPr>
        <p:grpSpPr bwMode="auto">
          <a:xfrm>
            <a:off x="180202" y="181952"/>
            <a:ext cx="216018" cy="113981"/>
            <a:chOff x="0" y="0"/>
            <a:chExt cx="1041399" cy="549275"/>
          </a:xfrm>
          <a:solidFill>
            <a:srgbClr val="133E73"/>
          </a:solidFill>
        </p:grpSpPr>
        <p:sp>
          <p:nvSpPr>
            <p:cNvPr id="101"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2"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3"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3" name="圖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3136" y="592078"/>
            <a:ext cx="3230063" cy="2153375"/>
          </a:xfrm>
          <a:prstGeom prst="rect">
            <a:avLst/>
          </a:prstGeom>
        </p:spPr>
      </p:pic>
      <p:pic>
        <p:nvPicPr>
          <p:cNvPr id="2" name="圖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7950" y="2817463"/>
            <a:ext cx="3200436" cy="2133624"/>
          </a:xfrm>
          <a:prstGeom prst="rect">
            <a:avLst/>
          </a:prstGeom>
        </p:spPr>
      </p:pic>
      <p:sp>
        <p:nvSpPr>
          <p:cNvPr id="5" name="矩形 4"/>
          <p:cNvSpPr/>
          <p:nvPr/>
        </p:nvSpPr>
        <p:spPr>
          <a:xfrm>
            <a:off x="2169675" y="3938258"/>
            <a:ext cx="458731" cy="454054"/>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i="1" dirty="0"/>
          </a:p>
        </p:txBody>
      </p:sp>
      <p:cxnSp>
        <p:nvCxnSpPr>
          <p:cNvPr id="10" name="直線單箭頭接點 9"/>
          <p:cNvCxnSpPr/>
          <p:nvPr/>
        </p:nvCxnSpPr>
        <p:spPr>
          <a:xfrm>
            <a:off x="4792829" y="1019312"/>
            <a:ext cx="516203" cy="231143"/>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單箭頭接點 27"/>
          <p:cNvCxnSpPr>
            <a:endCxn id="18" idx="1"/>
          </p:cNvCxnSpPr>
          <p:nvPr/>
        </p:nvCxnSpPr>
        <p:spPr>
          <a:xfrm flipV="1">
            <a:off x="4763693" y="1446691"/>
            <a:ext cx="590644" cy="885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單箭頭接點 28"/>
          <p:cNvCxnSpPr/>
          <p:nvPr/>
        </p:nvCxnSpPr>
        <p:spPr>
          <a:xfrm flipV="1">
            <a:off x="4822966" y="1605340"/>
            <a:ext cx="486066" cy="28219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5354337" y="1295107"/>
            <a:ext cx="321907" cy="303168"/>
          </a:xfrm>
          <a:prstGeom prst="rect">
            <a:avLst/>
          </a:prstGeom>
          <a:solidFill>
            <a:schemeClr val="tx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bg2">
                    <a:lumMod val="10000"/>
                  </a:schemeClr>
                </a:solidFill>
              </a:rPr>
              <a:t>+</a:t>
            </a:r>
          </a:p>
        </p:txBody>
      </p:sp>
      <p:sp>
        <p:nvSpPr>
          <p:cNvPr id="31" name="文字方塊 30"/>
          <p:cNvSpPr txBox="1"/>
          <p:nvPr/>
        </p:nvSpPr>
        <p:spPr>
          <a:xfrm>
            <a:off x="5676244" y="1813645"/>
            <a:ext cx="1984079" cy="369332"/>
          </a:xfrm>
          <a:prstGeom prst="rect">
            <a:avLst/>
          </a:prstGeom>
          <a:noFill/>
        </p:spPr>
        <p:txBody>
          <a:bodyPr wrap="square" rtlCol="0">
            <a:spAutoFit/>
          </a:bodyPr>
          <a:lstStyle/>
          <a:p>
            <a:r>
              <a:rPr lang="en-US" altLang="zh-TW" dirty="0" smtClean="0">
                <a:solidFill>
                  <a:schemeClr val="bg1"/>
                </a:solidFill>
              </a:rPr>
              <a:t>“</a:t>
            </a:r>
            <a:r>
              <a:rPr lang="zh-TW" altLang="en-US" dirty="0" smtClean="0">
                <a:solidFill>
                  <a:schemeClr val="bg1"/>
                </a:solidFill>
              </a:rPr>
              <a:t>右邊</a:t>
            </a:r>
            <a:r>
              <a:rPr lang="en-US" altLang="zh-TW" dirty="0" smtClean="0">
                <a:solidFill>
                  <a:schemeClr val="bg1"/>
                </a:solidFill>
              </a:rPr>
              <a:t>”</a:t>
            </a:r>
            <a:r>
              <a:rPr lang="zh-TW" altLang="en-US" dirty="0" smtClean="0">
                <a:solidFill>
                  <a:schemeClr val="bg1"/>
                </a:solidFill>
              </a:rPr>
              <a:t>  </a:t>
            </a:r>
            <a:r>
              <a:rPr lang="en-US" altLang="zh-TW" dirty="0" smtClean="0">
                <a:solidFill>
                  <a:schemeClr val="bg1"/>
                </a:solidFill>
              </a:rPr>
              <a:t>detector  </a:t>
            </a:r>
            <a:endParaRPr lang="zh-TW" altLang="en-US" dirty="0">
              <a:solidFill>
                <a:schemeClr val="bg1"/>
              </a:solidFill>
            </a:endParaRPr>
          </a:p>
        </p:txBody>
      </p:sp>
      <p:cxnSp>
        <p:nvCxnSpPr>
          <p:cNvPr id="33" name="直線單箭頭接點 32"/>
          <p:cNvCxnSpPr>
            <a:stCxn id="18" idx="3"/>
            <a:endCxn id="38" idx="2"/>
          </p:cNvCxnSpPr>
          <p:nvPr/>
        </p:nvCxnSpPr>
        <p:spPr>
          <a:xfrm>
            <a:off x="5676244" y="1446691"/>
            <a:ext cx="466490" cy="0"/>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8" name="橢圓 37"/>
          <p:cNvSpPr/>
          <p:nvPr/>
        </p:nvSpPr>
        <p:spPr>
          <a:xfrm>
            <a:off x="6142734" y="1110189"/>
            <a:ext cx="699843" cy="673003"/>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7" name="手繪多邊形 36"/>
          <p:cNvSpPr/>
          <p:nvPr/>
        </p:nvSpPr>
        <p:spPr>
          <a:xfrm>
            <a:off x="6305860" y="1318494"/>
            <a:ext cx="317562" cy="286846"/>
          </a:xfrm>
          <a:custGeom>
            <a:avLst/>
            <a:gdLst>
              <a:gd name="connsiteX0" fmla="*/ 0 w 659423"/>
              <a:gd name="connsiteY0" fmla="*/ 378069 h 382310"/>
              <a:gd name="connsiteX1" fmla="*/ 325315 w 659423"/>
              <a:gd name="connsiteY1" fmla="*/ 334107 h 382310"/>
              <a:gd name="connsiteX2" fmla="*/ 439615 w 659423"/>
              <a:gd name="connsiteY2" fmla="*/ 35169 h 382310"/>
              <a:gd name="connsiteX3" fmla="*/ 659423 w 659423"/>
              <a:gd name="connsiteY3" fmla="*/ 0 h 382310"/>
            </a:gdLst>
            <a:ahLst/>
            <a:cxnLst>
              <a:cxn ang="0">
                <a:pos x="connsiteX0" y="connsiteY0"/>
              </a:cxn>
              <a:cxn ang="0">
                <a:pos x="connsiteX1" y="connsiteY1"/>
              </a:cxn>
              <a:cxn ang="0">
                <a:pos x="connsiteX2" y="connsiteY2"/>
              </a:cxn>
              <a:cxn ang="0">
                <a:pos x="connsiteX3" y="connsiteY3"/>
              </a:cxn>
            </a:cxnLst>
            <a:rect l="l" t="t" r="r" b="b"/>
            <a:pathLst>
              <a:path w="659423" h="382310">
                <a:moveTo>
                  <a:pt x="0" y="378069"/>
                </a:moveTo>
                <a:cubicBezTo>
                  <a:pt x="126023" y="384663"/>
                  <a:pt x="252046" y="391257"/>
                  <a:pt x="325315" y="334107"/>
                </a:cubicBezTo>
                <a:cubicBezTo>
                  <a:pt x="398584" y="276957"/>
                  <a:pt x="383930" y="90853"/>
                  <a:pt x="439615" y="35169"/>
                </a:cubicBezTo>
                <a:cubicBezTo>
                  <a:pt x="495300" y="-20515"/>
                  <a:pt x="592015" y="21981"/>
                  <a:pt x="659423" y="0"/>
                </a:cubicBezTo>
              </a:path>
            </a:pathLst>
          </a:cu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57" name="直線單箭頭接點 56"/>
          <p:cNvCxnSpPr>
            <a:stCxn id="38" idx="6"/>
          </p:cNvCxnSpPr>
          <p:nvPr/>
        </p:nvCxnSpPr>
        <p:spPr>
          <a:xfrm flipV="1">
            <a:off x="6842577" y="1446690"/>
            <a:ext cx="545307" cy="1"/>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矩形 31"/>
          <p:cNvSpPr/>
          <p:nvPr/>
        </p:nvSpPr>
        <p:spPr>
          <a:xfrm>
            <a:off x="3060442" y="1711970"/>
            <a:ext cx="360030" cy="37615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i="1" dirty="0"/>
          </a:p>
        </p:txBody>
      </p:sp>
      <p:cxnSp>
        <p:nvCxnSpPr>
          <p:cNvPr id="77" name="直線單箭頭接點 76"/>
          <p:cNvCxnSpPr/>
          <p:nvPr/>
        </p:nvCxnSpPr>
        <p:spPr>
          <a:xfrm>
            <a:off x="4763693" y="3428959"/>
            <a:ext cx="579522" cy="18846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線單箭頭接點 77"/>
          <p:cNvCxnSpPr>
            <a:endCxn id="80" idx="1"/>
          </p:cNvCxnSpPr>
          <p:nvPr/>
        </p:nvCxnSpPr>
        <p:spPr>
          <a:xfrm>
            <a:off x="4655069" y="3804785"/>
            <a:ext cx="733451" cy="887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線單箭頭接點 78"/>
          <p:cNvCxnSpPr/>
          <p:nvPr/>
        </p:nvCxnSpPr>
        <p:spPr>
          <a:xfrm flipV="1">
            <a:off x="4793102" y="3972307"/>
            <a:ext cx="550113" cy="208304"/>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0" name="矩形 79"/>
          <p:cNvSpPr/>
          <p:nvPr/>
        </p:nvSpPr>
        <p:spPr>
          <a:xfrm>
            <a:off x="5388520" y="3662073"/>
            <a:ext cx="321907" cy="303168"/>
          </a:xfrm>
          <a:prstGeom prst="rect">
            <a:avLst/>
          </a:prstGeom>
          <a:solidFill>
            <a:schemeClr val="tx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bg2">
                    <a:lumMod val="10000"/>
                  </a:schemeClr>
                </a:solidFill>
              </a:rPr>
              <a:t>+</a:t>
            </a:r>
          </a:p>
        </p:txBody>
      </p:sp>
      <p:sp>
        <p:nvSpPr>
          <p:cNvPr id="81" name="文字方塊 80"/>
          <p:cNvSpPr txBox="1"/>
          <p:nvPr/>
        </p:nvSpPr>
        <p:spPr>
          <a:xfrm>
            <a:off x="5850537" y="4146603"/>
            <a:ext cx="1984079" cy="369332"/>
          </a:xfrm>
          <a:prstGeom prst="rect">
            <a:avLst/>
          </a:prstGeom>
          <a:noFill/>
        </p:spPr>
        <p:txBody>
          <a:bodyPr wrap="square" rtlCol="0">
            <a:spAutoFit/>
          </a:bodyPr>
          <a:lstStyle/>
          <a:p>
            <a:r>
              <a:rPr lang="en-US" altLang="zh-TW" dirty="0" smtClean="0">
                <a:solidFill>
                  <a:schemeClr val="bg1"/>
                </a:solidFill>
              </a:rPr>
              <a:t>“</a:t>
            </a:r>
            <a:r>
              <a:rPr lang="zh-TW" altLang="en-US" dirty="0" smtClean="0">
                <a:solidFill>
                  <a:schemeClr val="bg1"/>
                </a:solidFill>
              </a:rPr>
              <a:t>中間</a:t>
            </a:r>
            <a:r>
              <a:rPr lang="en-US" altLang="zh-TW" dirty="0" smtClean="0">
                <a:solidFill>
                  <a:schemeClr val="bg1"/>
                </a:solidFill>
              </a:rPr>
              <a:t>”</a:t>
            </a:r>
            <a:r>
              <a:rPr lang="zh-TW" altLang="en-US" dirty="0" smtClean="0">
                <a:solidFill>
                  <a:schemeClr val="bg1"/>
                </a:solidFill>
              </a:rPr>
              <a:t>  </a:t>
            </a:r>
            <a:r>
              <a:rPr lang="en-US" altLang="zh-TW" dirty="0" smtClean="0">
                <a:solidFill>
                  <a:schemeClr val="bg1"/>
                </a:solidFill>
              </a:rPr>
              <a:t>detector  </a:t>
            </a:r>
            <a:endParaRPr lang="zh-TW" altLang="en-US" dirty="0">
              <a:solidFill>
                <a:schemeClr val="bg1"/>
              </a:solidFill>
            </a:endParaRPr>
          </a:p>
        </p:txBody>
      </p:sp>
      <p:cxnSp>
        <p:nvCxnSpPr>
          <p:cNvPr id="82" name="直線單箭頭接點 81"/>
          <p:cNvCxnSpPr>
            <a:stCxn id="80" idx="3"/>
            <a:endCxn id="83" idx="2"/>
          </p:cNvCxnSpPr>
          <p:nvPr/>
        </p:nvCxnSpPr>
        <p:spPr>
          <a:xfrm>
            <a:off x="5710427" y="3813657"/>
            <a:ext cx="466490" cy="0"/>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3" name="橢圓 82"/>
          <p:cNvSpPr/>
          <p:nvPr/>
        </p:nvSpPr>
        <p:spPr>
          <a:xfrm>
            <a:off x="6176917" y="3477155"/>
            <a:ext cx="699843" cy="673003"/>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4" name="手繪多邊形 83"/>
          <p:cNvSpPr/>
          <p:nvPr/>
        </p:nvSpPr>
        <p:spPr>
          <a:xfrm>
            <a:off x="6340043" y="3685460"/>
            <a:ext cx="317562" cy="286846"/>
          </a:xfrm>
          <a:custGeom>
            <a:avLst/>
            <a:gdLst>
              <a:gd name="connsiteX0" fmla="*/ 0 w 659423"/>
              <a:gd name="connsiteY0" fmla="*/ 378069 h 382310"/>
              <a:gd name="connsiteX1" fmla="*/ 325315 w 659423"/>
              <a:gd name="connsiteY1" fmla="*/ 334107 h 382310"/>
              <a:gd name="connsiteX2" fmla="*/ 439615 w 659423"/>
              <a:gd name="connsiteY2" fmla="*/ 35169 h 382310"/>
              <a:gd name="connsiteX3" fmla="*/ 659423 w 659423"/>
              <a:gd name="connsiteY3" fmla="*/ 0 h 382310"/>
            </a:gdLst>
            <a:ahLst/>
            <a:cxnLst>
              <a:cxn ang="0">
                <a:pos x="connsiteX0" y="connsiteY0"/>
              </a:cxn>
              <a:cxn ang="0">
                <a:pos x="connsiteX1" y="connsiteY1"/>
              </a:cxn>
              <a:cxn ang="0">
                <a:pos x="connsiteX2" y="connsiteY2"/>
              </a:cxn>
              <a:cxn ang="0">
                <a:pos x="connsiteX3" y="connsiteY3"/>
              </a:cxn>
            </a:cxnLst>
            <a:rect l="l" t="t" r="r" b="b"/>
            <a:pathLst>
              <a:path w="659423" h="382310">
                <a:moveTo>
                  <a:pt x="0" y="378069"/>
                </a:moveTo>
                <a:cubicBezTo>
                  <a:pt x="126023" y="384663"/>
                  <a:pt x="252046" y="391257"/>
                  <a:pt x="325315" y="334107"/>
                </a:cubicBezTo>
                <a:cubicBezTo>
                  <a:pt x="398584" y="276957"/>
                  <a:pt x="383930" y="90853"/>
                  <a:pt x="439615" y="35169"/>
                </a:cubicBezTo>
                <a:cubicBezTo>
                  <a:pt x="495300" y="-20515"/>
                  <a:pt x="592015" y="21981"/>
                  <a:pt x="659423" y="0"/>
                </a:cubicBezTo>
              </a:path>
            </a:pathLst>
          </a:cu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5" name="直線單箭頭接點 84"/>
          <p:cNvCxnSpPr>
            <a:stCxn id="83" idx="6"/>
          </p:cNvCxnSpPr>
          <p:nvPr/>
        </p:nvCxnSpPr>
        <p:spPr>
          <a:xfrm flipV="1">
            <a:off x="6876760" y="3813656"/>
            <a:ext cx="545307" cy="1"/>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2" name="文字方塊 91"/>
          <p:cNvSpPr txBox="1"/>
          <p:nvPr/>
        </p:nvSpPr>
        <p:spPr>
          <a:xfrm>
            <a:off x="5687716" y="2745453"/>
            <a:ext cx="1704558" cy="369332"/>
          </a:xfrm>
          <a:prstGeom prst="rect">
            <a:avLst/>
          </a:prstGeom>
          <a:noFill/>
        </p:spPr>
        <p:txBody>
          <a:bodyPr wrap="square" rtlCol="0">
            <a:spAutoFit/>
          </a:bodyPr>
          <a:lstStyle/>
          <a:p>
            <a:r>
              <a:rPr lang="zh-TW" altLang="en-US" dirty="0" smtClean="0">
                <a:solidFill>
                  <a:schemeClr val="bg1"/>
                </a:solidFill>
              </a:rPr>
              <a:t>共用參數</a:t>
            </a:r>
            <a:endParaRPr lang="en-US" altLang="zh-TW" dirty="0" smtClean="0">
              <a:solidFill>
                <a:schemeClr val="bg1"/>
              </a:solidFill>
            </a:endParaRPr>
          </a:p>
        </p:txBody>
      </p:sp>
      <p:cxnSp>
        <p:nvCxnSpPr>
          <p:cNvPr id="91" name="直線單箭頭接點 90"/>
          <p:cNvCxnSpPr/>
          <p:nvPr/>
        </p:nvCxnSpPr>
        <p:spPr>
          <a:xfrm>
            <a:off x="5515290" y="1880885"/>
            <a:ext cx="7793" cy="1498577"/>
          </a:xfrm>
          <a:prstGeom prst="straightConnector1">
            <a:avLst/>
          </a:prstGeom>
          <a:ln w="635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758553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0-#ppt_w/2"/>
                                          </p:val>
                                        </p:tav>
                                        <p:tav tm="100000">
                                          <p:val>
                                            <p:strVal val="#ppt_x"/>
                                          </p:val>
                                        </p:tav>
                                      </p:tavLst>
                                    </p:anim>
                                    <p:anim calcmode="lin" valueType="num">
                                      <p:cBhvr additive="base">
                                        <p:cTn id="8" dur="500" fill="hold"/>
                                        <p:tgtEl>
                                          <p:spTgt spid="10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9"/>
                                        </p:tgtEl>
                                        <p:attrNameLst>
                                          <p:attrName>style.visibility</p:attrName>
                                        </p:attrNameLst>
                                      </p:cBhvr>
                                      <p:to>
                                        <p:strVal val="visible"/>
                                      </p:to>
                                    </p:set>
                                    <p:anim calcmode="lin" valueType="num">
                                      <p:cBhvr>
                                        <p:cTn id="12" dur="500" fill="hold"/>
                                        <p:tgtEl>
                                          <p:spTgt spid="9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9"/>
                                        </p:tgtEl>
                                        <p:attrNameLst>
                                          <p:attrName>ppt_y</p:attrName>
                                        </p:attrNameLst>
                                      </p:cBhvr>
                                      <p:tavLst>
                                        <p:tav tm="0">
                                          <p:val>
                                            <p:strVal val="#ppt_y"/>
                                          </p:val>
                                        </p:tav>
                                        <p:tav tm="100000">
                                          <p:val>
                                            <p:strVal val="#ppt_y"/>
                                          </p:val>
                                        </p:tav>
                                      </p:tavLst>
                                    </p:anim>
                                    <p:anim calcmode="lin" valueType="num">
                                      <p:cBhvr>
                                        <p:cTn id="14" dur="500" fill="hold"/>
                                        <p:tgtEl>
                                          <p:spTgt spid="9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9"/>
                                        </p:tgtEl>
                                      </p:cBhvr>
                                    </p:animEffect>
                                  </p:childTnLst>
                                </p:cTn>
                              </p:par>
                            </p:childTnLst>
                          </p:cTn>
                        </p:par>
                        <p:par>
                          <p:cTn id="17" fill="hold">
                            <p:stCondLst>
                              <p:cond delay="1250"/>
                            </p:stCondLst>
                            <p:childTnLst>
                              <p:par>
                                <p:cTn id="18" presetID="1" presetClass="emph" presetSubtype="2" fill="hold" grpId="0" nodeType="afterEffect">
                                  <p:stCondLst>
                                    <p:cond delay="0"/>
                                  </p:stCondLst>
                                  <p:childTnLst>
                                    <p:animClr clrSpc="rgb" dir="cw">
                                      <p:cBhvr>
                                        <p:cTn id="19" dur="300" fill="hold"/>
                                        <p:tgtEl>
                                          <p:spTgt spid="50"/>
                                        </p:tgtEl>
                                        <p:attrNameLst>
                                          <p:attrName>fillcolor</p:attrName>
                                        </p:attrNameLst>
                                      </p:cBhvr>
                                      <p:to>
                                        <a:srgbClr val="00AEEF"/>
                                      </p:to>
                                    </p:animClr>
                                    <p:set>
                                      <p:cBhvr>
                                        <p:cTn id="20" dur="300" fill="hold"/>
                                        <p:tgtEl>
                                          <p:spTgt spid="50"/>
                                        </p:tgtEl>
                                        <p:attrNameLst>
                                          <p:attrName>fill.type</p:attrName>
                                        </p:attrNameLst>
                                      </p:cBhvr>
                                      <p:to>
                                        <p:strVal val="solid"/>
                                      </p:to>
                                    </p:set>
                                    <p:set>
                                      <p:cBhvr>
                                        <p:cTn id="21" dur="300" fill="hold"/>
                                        <p:tgtEl>
                                          <p:spTgt spid="50"/>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99" grpId="0"/>
    </p:bldLst>
  </p:timing>
  <p:extLst mod="1">
    <p:ext uri="{E180D4A7-C9FB-4DFB-919C-405C955672EB}">
      <p14:showEvtLst xmlns:p14="http://schemas.microsoft.com/office/powerpoint/2010/main">
        <p14:playEvt time="1315" objId="104"/>
        <p14:stopEvt time="2081" objId="104"/>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oup 65"/>
          <p:cNvGrpSpPr/>
          <p:nvPr/>
        </p:nvGrpSpPr>
        <p:grpSpPr>
          <a:xfrm>
            <a:off x="2283151" y="701307"/>
            <a:ext cx="3189492" cy="3994597"/>
            <a:chOff x="398742" y="2982432"/>
            <a:chExt cx="3240963" cy="4077435"/>
          </a:xfrm>
        </p:grpSpPr>
        <p:sp>
          <p:nvSpPr>
            <p:cNvPr id="66" name="文本框 11"/>
            <p:cNvSpPr txBox="1"/>
            <p:nvPr/>
          </p:nvSpPr>
          <p:spPr>
            <a:xfrm>
              <a:off x="398742" y="2982432"/>
              <a:ext cx="2023255" cy="314159"/>
            </a:xfrm>
            <a:prstGeom prst="rect">
              <a:avLst/>
            </a:prstGeom>
            <a:noFill/>
          </p:spPr>
          <p:txBody>
            <a:bodyPr wrap="none" rtlCol="0">
              <a:spAutoFit/>
            </a:bodyPr>
            <a:lstStyle/>
            <a:p>
              <a:r>
                <a:rPr lang="en-US" altLang="zh-TW" sz="1400" dirty="0">
                  <a:solidFill>
                    <a:srgbClr val="00A4E3"/>
                  </a:solidFill>
                  <a:latin typeface="微软雅黑" panose="020B0503020204020204" pitchFamily="34" charset="-122"/>
                  <a:ea typeface="微软雅黑" panose="020B0503020204020204" pitchFamily="34" charset="-122"/>
                </a:rPr>
                <a:t> Pooling Layer </a:t>
              </a:r>
              <a:r>
                <a:rPr lang="zh-TW" altLang="en-US" sz="1400" dirty="0">
                  <a:solidFill>
                    <a:srgbClr val="00A4E3"/>
                  </a:solidFill>
                  <a:latin typeface="微软雅黑" panose="020B0503020204020204" pitchFamily="34" charset="-122"/>
                  <a:ea typeface="微软雅黑" panose="020B0503020204020204" pitchFamily="34" charset="-122"/>
                </a:rPr>
                <a:t>池化層</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67" name="矩形 9"/>
            <p:cNvSpPr/>
            <p:nvPr/>
          </p:nvSpPr>
          <p:spPr>
            <a:xfrm>
              <a:off x="639817" y="6392606"/>
              <a:ext cx="2999888" cy="667261"/>
            </a:xfrm>
            <a:prstGeom prst="rect">
              <a:avLst/>
            </a:prstGeom>
          </p:spPr>
          <p:txBody>
            <a:bodyPr wrap="square">
              <a:spAutoFit/>
            </a:bodyPr>
            <a:lstStyle/>
            <a:p>
              <a:pPr algn="just">
                <a:lnSpc>
                  <a:spcPct val="114000"/>
                </a:lnSpc>
              </a:pPr>
              <a:r>
                <a:rPr lang="zh-TW" altLang="en-US" sz="3200" dirty="0" smtClean="0">
                  <a:solidFill>
                    <a:schemeClr val="bg1">
                      <a:lumMod val="85000"/>
                    </a:schemeClr>
                  </a:solidFill>
                  <a:latin typeface="微软雅黑" panose="020B0503020204020204" pitchFamily="34" charset="-122"/>
                  <a:ea typeface="微软雅黑" panose="020B0503020204020204" pitchFamily="34" charset="-122"/>
                </a:rPr>
                <a:t>池化運作流程</a:t>
              </a:r>
              <a:endParaRPr lang="zh-CN" altLang="en-US" sz="3200" dirty="0">
                <a:solidFill>
                  <a:schemeClr val="bg1">
                    <a:lumMod val="85000"/>
                  </a:schemeClr>
                </a:solidFill>
                <a:latin typeface="微软雅黑" panose="020B0503020204020204" pitchFamily="34" charset="-122"/>
                <a:ea typeface="微软雅黑" panose="020B0503020204020204" pitchFamily="34" charset="-122"/>
              </a:endParaRPr>
            </a:p>
          </p:txBody>
        </p:sp>
      </p:grpSp>
      <p:sp>
        <p:nvSpPr>
          <p:cNvPr id="48" name="平行四边形 4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平行四边形 4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9" name="TextBox 10"/>
          <p:cNvSpPr txBox="1"/>
          <p:nvPr/>
        </p:nvSpPr>
        <p:spPr>
          <a:xfrm>
            <a:off x="324214" y="71952"/>
            <a:ext cx="1338828"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深度學習架構</a:t>
            </a:r>
          </a:p>
        </p:txBody>
      </p:sp>
      <p:grpSp>
        <p:nvGrpSpPr>
          <p:cNvPr id="100" name="Group 7"/>
          <p:cNvGrpSpPr>
            <a:grpSpLocks/>
          </p:cNvGrpSpPr>
          <p:nvPr/>
        </p:nvGrpSpPr>
        <p:grpSpPr bwMode="auto">
          <a:xfrm>
            <a:off x="180202" y="181952"/>
            <a:ext cx="216018" cy="113981"/>
            <a:chOff x="0" y="0"/>
            <a:chExt cx="1041399" cy="549275"/>
          </a:xfrm>
          <a:solidFill>
            <a:srgbClr val="133E73"/>
          </a:solidFill>
        </p:grpSpPr>
        <p:sp>
          <p:nvSpPr>
            <p:cNvPr id="101"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2"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3"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05" name="文字方塊 104"/>
          <p:cNvSpPr txBox="1"/>
          <p:nvPr/>
        </p:nvSpPr>
        <p:spPr>
          <a:xfrm>
            <a:off x="1037957" y="694153"/>
            <a:ext cx="2160180" cy="369332"/>
          </a:xfrm>
          <a:prstGeom prst="rect">
            <a:avLst/>
          </a:prstGeom>
          <a:noFill/>
        </p:spPr>
        <p:txBody>
          <a:bodyPr wrap="square" rtlCol="0">
            <a:spAutoFit/>
          </a:bodyPr>
          <a:lstStyle/>
          <a:p>
            <a:r>
              <a:rPr lang="en-US" altLang="zh-TW" dirty="0" smtClean="0">
                <a:solidFill>
                  <a:schemeClr val="bg1"/>
                </a:solidFill>
              </a:rPr>
              <a:t>CNN</a:t>
            </a:r>
            <a:r>
              <a:rPr lang="zh-TW" altLang="en-US" dirty="0" smtClean="0">
                <a:solidFill>
                  <a:schemeClr val="bg1"/>
                </a:solidFill>
              </a:rPr>
              <a:t>模型層</a:t>
            </a:r>
            <a:endParaRPr lang="zh-TW" altLang="en-US" dirty="0">
              <a:solidFill>
                <a:schemeClr val="bg1"/>
              </a:solidFill>
            </a:endParaRPr>
          </a:p>
        </p:txBody>
      </p:sp>
      <p:pic>
        <p:nvPicPr>
          <p:cNvPr id="1030" name="Picture 6" descr="https://cdn-images-1.medium.com/max/2000/1*CGwpxQT5kJho3CbDZy2Qkw.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2238" y="1106025"/>
            <a:ext cx="7109315" cy="28081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0-#ppt_w/2"/>
                                          </p:val>
                                        </p:tav>
                                        <p:tav tm="100000">
                                          <p:val>
                                            <p:strVal val="#ppt_x"/>
                                          </p:val>
                                        </p:tav>
                                      </p:tavLst>
                                    </p:anim>
                                    <p:anim calcmode="lin" valueType="num">
                                      <p:cBhvr additive="base">
                                        <p:cTn id="8" dur="500" fill="hold"/>
                                        <p:tgtEl>
                                          <p:spTgt spid="10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9"/>
                                        </p:tgtEl>
                                        <p:attrNameLst>
                                          <p:attrName>style.visibility</p:attrName>
                                        </p:attrNameLst>
                                      </p:cBhvr>
                                      <p:to>
                                        <p:strVal val="visible"/>
                                      </p:to>
                                    </p:set>
                                    <p:anim calcmode="lin" valueType="num">
                                      <p:cBhvr>
                                        <p:cTn id="12" dur="500" fill="hold"/>
                                        <p:tgtEl>
                                          <p:spTgt spid="9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9"/>
                                        </p:tgtEl>
                                        <p:attrNameLst>
                                          <p:attrName>ppt_y</p:attrName>
                                        </p:attrNameLst>
                                      </p:cBhvr>
                                      <p:tavLst>
                                        <p:tav tm="0">
                                          <p:val>
                                            <p:strVal val="#ppt_y"/>
                                          </p:val>
                                        </p:tav>
                                        <p:tav tm="100000">
                                          <p:val>
                                            <p:strVal val="#ppt_y"/>
                                          </p:val>
                                        </p:tav>
                                      </p:tavLst>
                                    </p:anim>
                                    <p:anim calcmode="lin" valueType="num">
                                      <p:cBhvr>
                                        <p:cTn id="14" dur="500" fill="hold"/>
                                        <p:tgtEl>
                                          <p:spTgt spid="9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9"/>
                                        </p:tgtEl>
                                      </p:cBhvr>
                                    </p:animEffect>
                                  </p:childTnLst>
                                </p:cTn>
                              </p:par>
                            </p:childTnLst>
                          </p:cTn>
                        </p:par>
                        <p:par>
                          <p:cTn id="17" fill="hold">
                            <p:stCondLst>
                              <p:cond delay="1250"/>
                            </p:stCondLst>
                            <p:childTnLst>
                              <p:par>
                                <p:cTn id="18" presetID="1" presetClass="emph" presetSubtype="2" fill="hold" grpId="0" nodeType="afterEffect">
                                  <p:stCondLst>
                                    <p:cond delay="0"/>
                                  </p:stCondLst>
                                  <p:childTnLst>
                                    <p:animClr clrSpc="rgb" dir="cw">
                                      <p:cBhvr>
                                        <p:cTn id="19" dur="300" fill="hold"/>
                                        <p:tgtEl>
                                          <p:spTgt spid="50"/>
                                        </p:tgtEl>
                                        <p:attrNameLst>
                                          <p:attrName>fillcolor</p:attrName>
                                        </p:attrNameLst>
                                      </p:cBhvr>
                                      <p:to>
                                        <a:srgbClr val="00AEEF"/>
                                      </p:to>
                                    </p:animClr>
                                    <p:set>
                                      <p:cBhvr>
                                        <p:cTn id="20" dur="300" fill="hold"/>
                                        <p:tgtEl>
                                          <p:spTgt spid="50"/>
                                        </p:tgtEl>
                                        <p:attrNameLst>
                                          <p:attrName>fill.type</p:attrName>
                                        </p:attrNameLst>
                                      </p:cBhvr>
                                      <p:to>
                                        <p:strVal val="solid"/>
                                      </p:to>
                                    </p:set>
                                    <p:set>
                                      <p:cBhvr>
                                        <p:cTn id="21" dur="300" fill="hold"/>
                                        <p:tgtEl>
                                          <p:spTgt spid="50"/>
                                        </p:tgtEl>
                                        <p:attrNameLst>
                                          <p:attrName>fill.on</p:attrName>
                                        </p:attrNameLst>
                                      </p:cBhvr>
                                      <p:to>
                                        <p:strVal val="true"/>
                                      </p:to>
                                    </p:set>
                                  </p:childTnLst>
                                </p:cTn>
                              </p:par>
                            </p:childTnLst>
                          </p:cTn>
                        </p:par>
                        <p:par>
                          <p:cTn id="22" fill="hold">
                            <p:stCondLst>
                              <p:cond delay="1550"/>
                            </p:stCondLst>
                            <p:childTnLst>
                              <p:par>
                                <p:cTn id="23" presetID="12" presetClass="entr" presetSubtype="1" fill="hold" nodeType="afterEffect">
                                  <p:stCondLst>
                                    <p:cond delay="0"/>
                                  </p:stCondLst>
                                  <p:childTnLst>
                                    <p:set>
                                      <p:cBhvr>
                                        <p:cTn id="24" dur="1" fill="hold">
                                          <p:stCondLst>
                                            <p:cond delay="0"/>
                                          </p:stCondLst>
                                        </p:cTn>
                                        <p:tgtEl>
                                          <p:spTgt spid="65"/>
                                        </p:tgtEl>
                                        <p:attrNameLst>
                                          <p:attrName>style.visibility</p:attrName>
                                        </p:attrNameLst>
                                      </p:cBhvr>
                                      <p:to>
                                        <p:strVal val="visible"/>
                                      </p:to>
                                    </p:set>
                                    <p:animEffect transition="in" filter="slide(fromTop)">
                                      <p:cBhvr>
                                        <p:cTn id="25"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99" grpId="0"/>
    </p:bldLst>
  </p:timing>
  <p:extLst mod="1">
    <p:ext uri="{E180D4A7-C9FB-4DFB-919C-405C955672EB}">
      <p14:showEvtLst xmlns:p14="http://schemas.microsoft.com/office/powerpoint/2010/main">
        <p14:playEvt time="1315" objId="104"/>
        <p14:stopEvt time="2081" objId="104"/>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平行四边形 4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平行四边形 4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9" name="TextBox 10"/>
          <p:cNvSpPr txBox="1"/>
          <p:nvPr/>
        </p:nvSpPr>
        <p:spPr>
          <a:xfrm>
            <a:off x="324214" y="71952"/>
            <a:ext cx="1338828" cy="276999"/>
          </a:xfrm>
          <a:prstGeom prst="rect">
            <a:avLst/>
          </a:prstGeom>
          <a:noFill/>
        </p:spPr>
        <p:txBody>
          <a:bodyPr wrap="none" rtlCol="0">
            <a:spAutoFit/>
          </a:bodyPr>
          <a:lstStyle/>
          <a:p>
            <a:r>
              <a:rPr lang="zh-TW" altLang="en-US" sz="1200" spc="300" dirty="0">
                <a:solidFill>
                  <a:srgbClr val="0070C0"/>
                </a:solidFill>
                <a:latin typeface="黑体" panose="02010600030101010101" pitchFamily="2" charset="-122"/>
                <a:ea typeface="黑体" panose="02010600030101010101" pitchFamily="2" charset="-122"/>
              </a:rPr>
              <a:t>深度學習架構</a:t>
            </a:r>
          </a:p>
        </p:txBody>
      </p:sp>
      <p:grpSp>
        <p:nvGrpSpPr>
          <p:cNvPr id="100" name="Group 7"/>
          <p:cNvGrpSpPr>
            <a:grpSpLocks/>
          </p:cNvGrpSpPr>
          <p:nvPr/>
        </p:nvGrpSpPr>
        <p:grpSpPr bwMode="auto">
          <a:xfrm>
            <a:off x="180202" y="181952"/>
            <a:ext cx="216018" cy="113981"/>
            <a:chOff x="0" y="0"/>
            <a:chExt cx="1041399" cy="549275"/>
          </a:xfrm>
          <a:solidFill>
            <a:srgbClr val="133E73"/>
          </a:solidFill>
        </p:grpSpPr>
        <p:sp>
          <p:nvSpPr>
            <p:cNvPr id="101"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2"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3"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3" name="圖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67310" y="548654"/>
            <a:ext cx="3528294" cy="2352196"/>
          </a:xfrm>
          <a:prstGeom prst="rect">
            <a:avLst/>
          </a:prstGeom>
        </p:spPr>
      </p:pic>
      <p:cxnSp>
        <p:nvCxnSpPr>
          <p:cNvPr id="28" name="直線單箭頭接點 27"/>
          <p:cNvCxnSpPr>
            <a:stCxn id="3" idx="2"/>
            <a:endCxn id="41" idx="0"/>
          </p:cNvCxnSpPr>
          <p:nvPr/>
        </p:nvCxnSpPr>
        <p:spPr>
          <a:xfrm>
            <a:off x="6831457" y="2900850"/>
            <a:ext cx="0" cy="526524"/>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0" name="文字方塊 39"/>
          <p:cNvSpPr txBox="1"/>
          <p:nvPr/>
        </p:nvSpPr>
        <p:spPr>
          <a:xfrm>
            <a:off x="6300712" y="3055515"/>
            <a:ext cx="1984079" cy="369332"/>
          </a:xfrm>
          <a:prstGeom prst="rect">
            <a:avLst/>
          </a:prstGeom>
          <a:noFill/>
        </p:spPr>
        <p:txBody>
          <a:bodyPr wrap="square" rtlCol="0">
            <a:spAutoFit/>
          </a:bodyPr>
          <a:lstStyle/>
          <a:p>
            <a:r>
              <a:rPr lang="en-US" altLang="zh-TW" dirty="0" smtClean="0">
                <a:solidFill>
                  <a:schemeClr val="bg1"/>
                </a:solidFill>
              </a:rPr>
              <a:t>Eye</a:t>
            </a:r>
            <a:endParaRPr lang="zh-TW" altLang="en-US" dirty="0">
              <a:solidFill>
                <a:schemeClr val="bg1"/>
              </a:solidFill>
            </a:endParaRPr>
          </a:p>
        </p:txBody>
      </p:sp>
      <p:pic>
        <p:nvPicPr>
          <p:cNvPr id="41" name="圖片 4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68462" y="3427374"/>
            <a:ext cx="2125990" cy="1417326"/>
          </a:xfrm>
          <a:prstGeom prst="rect">
            <a:avLst/>
          </a:prstGeom>
        </p:spPr>
      </p:pic>
      <p:sp>
        <p:nvSpPr>
          <p:cNvPr id="42" name="文字方塊 41"/>
          <p:cNvSpPr txBox="1"/>
          <p:nvPr/>
        </p:nvSpPr>
        <p:spPr>
          <a:xfrm>
            <a:off x="6388762" y="117019"/>
            <a:ext cx="1984079" cy="369332"/>
          </a:xfrm>
          <a:prstGeom prst="rect">
            <a:avLst/>
          </a:prstGeom>
          <a:noFill/>
        </p:spPr>
        <p:txBody>
          <a:bodyPr wrap="square" rtlCol="0">
            <a:spAutoFit/>
          </a:bodyPr>
          <a:lstStyle/>
          <a:p>
            <a:r>
              <a:rPr lang="en-US" altLang="zh-TW" dirty="0" smtClean="0">
                <a:solidFill>
                  <a:schemeClr val="bg1"/>
                </a:solidFill>
              </a:rPr>
              <a:t>Eye</a:t>
            </a:r>
            <a:endParaRPr lang="zh-TW" altLang="en-US" dirty="0">
              <a:solidFill>
                <a:schemeClr val="bg1"/>
              </a:solidFill>
            </a:endParaRPr>
          </a:p>
        </p:txBody>
      </p:sp>
      <p:sp>
        <p:nvSpPr>
          <p:cNvPr id="7" name="文字方塊 6"/>
          <p:cNvSpPr txBox="1"/>
          <p:nvPr/>
        </p:nvSpPr>
        <p:spPr>
          <a:xfrm>
            <a:off x="1233486" y="4136037"/>
            <a:ext cx="2997147" cy="369332"/>
          </a:xfrm>
          <a:prstGeom prst="rect">
            <a:avLst/>
          </a:prstGeom>
          <a:noFill/>
        </p:spPr>
        <p:txBody>
          <a:bodyPr wrap="square" rtlCol="0">
            <a:spAutoFit/>
          </a:bodyPr>
          <a:lstStyle/>
          <a:p>
            <a:r>
              <a:rPr lang="zh-TW" altLang="en-US" dirty="0" smtClean="0">
                <a:solidFill>
                  <a:schemeClr val="bg1"/>
                </a:solidFill>
              </a:rPr>
              <a:t>網路處理圖像的參數也較少</a:t>
            </a:r>
            <a:endParaRPr lang="zh-TW" altLang="en-US" dirty="0">
              <a:solidFill>
                <a:schemeClr val="bg1"/>
              </a:solidFill>
            </a:endParaRPr>
          </a:p>
        </p:txBody>
      </p:sp>
      <p:sp>
        <p:nvSpPr>
          <p:cNvPr id="8" name="矩形 7"/>
          <p:cNvSpPr/>
          <p:nvPr/>
        </p:nvSpPr>
        <p:spPr>
          <a:xfrm>
            <a:off x="424114" y="3611643"/>
            <a:ext cx="4141126" cy="369332"/>
          </a:xfrm>
          <a:prstGeom prst="rect">
            <a:avLst/>
          </a:prstGeom>
        </p:spPr>
        <p:txBody>
          <a:bodyPr wrap="square">
            <a:spAutoFit/>
          </a:bodyPr>
          <a:lstStyle/>
          <a:p>
            <a:r>
              <a:rPr lang="zh-TW" altLang="en-US" dirty="0" smtClean="0">
                <a:solidFill>
                  <a:schemeClr val="bg1"/>
                </a:solidFill>
              </a:rPr>
              <a:t>像素採樣不會改變影像而是將影像縮小</a:t>
            </a:r>
            <a:endParaRPr lang="zh-TW" altLang="en-US" dirty="0"/>
          </a:p>
        </p:txBody>
      </p:sp>
      <p:cxnSp>
        <p:nvCxnSpPr>
          <p:cNvPr id="45" name="直線單箭頭接點 44"/>
          <p:cNvCxnSpPr/>
          <p:nvPr/>
        </p:nvCxnSpPr>
        <p:spPr>
          <a:xfrm>
            <a:off x="754384" y="4311934"/>
            <a:ext cx="541638" cy="407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4" name="圖片 13"/>
          <p:cNvPicPr>
            <a:picLocks noChangeAspect="1"/>
          </p:cNvPicPr>
          <p:nvPr/>
        </p:nvPicPr>
        <p:blipFill>
          <a:blip r:embed="rId4"/>
          <a:stretch>
            <a:fillRect/>
          </a:stretch>
        </p:blipFill>
        <p:spPr>
          <a:xfrm>
            <a:off x="264551" y="1340912"/>
            <a:ext cx="4633965" cy="1914559"/>
          </a:xfrm>
          <a:prstGeom prst="rect">
            <a:avLst/>
          </a:prstGeom>
        </p:spPr>
      </p:pic>
    </p:spTree>
    <p:extLst>
      <p:ext uri="{BB962C8B-B14F-4D97-AF65-F5344CB8AC3E}">
        <p14:creationId xmlns:p14="http://schemas.microsoft.com/office/powerpoint/2010/main" val="58585092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0-#ppt_w/2"/>
                                          </p:val>
                                        </p:tav>
                                        <p:tav tm="100000">
                                          <p:val>
                                            <p:strVal val="#ppt_x"/>
                                          </p:val>
                                        </p:tav>
                                      </p:tavLst>
                                    </p:anim>
                                    <p:anim calcmode="lin" valueType="num">
                                      <p:cBhvr additive="base">
                                        <p:cTn id="8" dur="500" fill="hold"/>
                                        <p:tgtEl>
                                          <p:spTgt spid="10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9"/>
                                        </p:tgtEl>
                                        <p:attrNameLst>
                                          <p:attrName>style.visibility</p:attrName>
                                        </p:attrNameLst>
                                      </p:cBhvr>
                                      <p:to>
                                        <p:strVal val="visible"/>
                                      </p:to>
                                    </p:set>
                                    <p:anim calcmode="lin" valueType="num">
                                      <p:cBhvr>
                                        <p:cTn id="12" dur="500" fill="hold"/>
                                        <p:tgtEl>
                                          <p:spTgt spid="9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9"/>
                                        </p:tgtEl>
                                        <p:attrNameLst>
                                          <p:attrName>ppt_y</p:attrName>
                                        </p:attrNameLst>
                                      </p:cBhvr>
                                      <p:tavLst>
                                        <p:tav tm="0">
                                          <p:val>
                                            <p:strVal val="#ppt_y"/>
                                          </p:val>
                                        </p:tav>
                                        <p:tav tm="100000">
                                          <p:val>
                                            <p:strVal val="#ppt_y"/>
                                          </p:val>
                                        </p:tav>
                                      </p:tavLst>
                                    </p:anim>
                                    <p:anim calcmode="lin" valueType="num">
                                      <p:cBhvr>
                                        <p:cTn id="14" dur="500" fill="hold"/>
                                        <p:tgtEl>
                                          <p:spTgt spid="9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9"/>
                                        </p:tgtEl>
                                      </p:cBhvr>
                                    </p:animEffect>
                                  </p:childTnLst>
                                </p:cTn>
                              </p:par>
                            </p:childTnLst>
                          </p:cTn>
                        </p:par>
                        <p:par>
                          <p:cTn id="17" fill="hold">
                            <p:stCondLst>
                              <p:cond delay="1250"/>
                            </p:stCondLst>
                            <p:childTnLst>
                              <p:par>
                                <p:cTn id="18" presetID="1" presetClass="emph" presetSubtype="2" fill="hold" grpId="0" nodeType="afterEffect">
                                  <p:stCondLst>
                                    <p:cond delay="0"/>
                                  </p:stCondLst>
                                  <p:childTnLst>
                                    <p:animClr clrSpc="rgb" dir="cw">
                                      <p:cBhvr>
                                        <p:cTn id="19" dur="300" fill="hold"/>
                                        <p:tgtEl>
                                          <p:spTgt spid="50"/>
                                        </p:tgtEl>
                                        <p:attrNameLst>
                                          <p:attrName>fillcolor</p:attrName>
                                        </p:attrNameLst>
                                      </p:cBhvr>
                                      <p:to>
                                        <a:srgbClr val="00AEEF"/>
                                      </p:to>
                                    </p:animClr>
                                    <p:set>
                                      <p:cBhvr>
                                        <p:cTn id="20" dur="300" fill="hold"/>
                                        <p:tgtEl>
                                          <p:spTgt spid="50"/>
                                        </p:tgtEl>
                                        <p:attrNameLst>
                                          <p:attrName>fill.type</p:attrName>
                                        </p:attrNameLst>
                                      </p:cBhvr>
                                      <p:to>
                                        <p:strVal val="solid"/>
                                      </p:to>
                                    </p:set>
                                    <p:set>
                                      <p:cBhvr>
                                        <p:cTn id="21" dur="300" fill="hold"/>
                                        <p:tgtEl>
                                          <p:spTgt spid="50"/>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99" grpId="0"/>
    </p:bldLst>
  </p:timing>
  <p:extLst mod="1">
    <p:ext uri="{E180D4A7-C9FB-4DFB-919C-405C955672EB}">
      <p14:showEvtLst xmlns:p14="http://schemas.microsoft.com/office/powerpoint/2010/main">
        <p14:playEvt time="1315" objId="104"/>
        <p14:stopEvt time="2081" objId="104"/>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bt578455"/>
</p:tagLst>
</file>

<file path=ppt/tags/tag2.xml><?xml version="1.0" encoding="utf-8"?>
<p:tagLst xmlns:a="http://schemas.openxmlformats.org/drawingml/2006/main" xmlns:r="http://schemas.openxmlformats.org/officeDocument/2006/relationships" xmlns:p="http://schemas.openxmlformats.org/presentationml/2006/main">
  <p:tag name="TIMING" val="|3.5"/>
</p:tagLst>
</file>

<file path=ppt/tags/tag3.xml><?xml version="1.0" encoding="utf-8"?>
<p:tagLst xmlns:a="http://schemas.openxmlformats.org/drawingml/2006/main" xmlns:r="http://schemas.openxmlformats.org/officeDocument/2006/relationships" xmlns:p="http://schemas.openxmlformats.org/presentationml/2006/main">
  <p:tag name="TIMING" val="|3.3|1.3|1.8|1.6|1.6|1.6|1.2"/>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L1WJbqXVIEKuzluq6Thzvg"/>
</p:tagLst>
</file>

<file path=ppt/theme/theme1.xml><?xml version="1.0" encoding="utf-8"?>
<a:theme xmlns:a="http://schemas.openxmlformats.org/drawingml/2006/main" name="Office Theme">
  <a:themeElements>
    <a:clrScheme name="自定义 353">
      <a:dk1>
        <a:sysClr val="windowText" lastClr="000000"/>
      </a:dk1>
      <a:lt1>
        <a:sysClr val="window" lastClr="FFFFFF"/>
      </a:lt1>
      <a:dk2>
        <a:srgbClr val="34833F"/>
      </a:dk2>
      <a:lt2>
        <a:srgbClr val="E7E6E6"/>
      </a:lt2>
      <a:accent1>
        <a:srgbClr val="34833F"/>
      </a:accent1>
      <a:accent2>
        <a:srgbClr val="D24977"/>
      </a:accent2>
      <a:accent3>
        <a:srgbClr val="34833F"/>
      </a:accent3>
      <a:accent4>
        <a:srgbClr val="D24977"/>
      </a:accent4>
      <a:accent5>
        <a:srgbClr val="34833F"/>
      </a:accent5>
      <a:accent6>
        <a:srgbClr val="D24977"/>
      </a:accent6>
      <a:hlink>
        <a:srgbClr val="34833F"/>
      </a:hlink>
      <a:folHlink>
        <a:srgbClr val="D24977"/>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Pages>0</Pages>
  <Words>2244</Words>
  <Characters>0</Characters>
  <Application>Microsoft Office PowerPoint</Application>
  <DocSecurity>0</DocSecurity>
  <PresentationFormat>自訂</PresentationFormat>
  <Lines>0</Lines>
  <Paragraphs>233</Paragraphs>
  <Slides>28</Slides>
  <Notes>28</Notes>
  <HiddenSlides>10</HiddenSlides>
  <MMClips>0</MMClips>
  <ScaleCrop>false</ScaleCrop>
  <HeadingPairs>
    <vt:vector size="6" baseType="variant">
      <vt:variant>
        <vt:lpstr>使用字型</vt:lpstr>
      </vt:variant>
      <vt:variant>
        <vt:i4>12</vt:i4>
      </vt:variant>
      <vt:variant>
        <vt:lpstr>佈景主題</vt:lpstr>
      </vt:variant>
      <vt:variant>
        <vt:i4>2</vt:i4>
      </vt:variant>
      <vt:variant>
        <vt:lpstr>投影片標題</vt:lpstr>
      </vt:variant>
      <vt:variant>
        <vt:i4>28</vt:i4>
      </vt:variant>
    </vt:vector>
  </HeadingPairs>
  <TitlesOfParts>
    <vt:vector size="42" baseType="lpstr">
      <vt:lpstr>Lato Regular</vt:lpstr>
      <vt:lpstr>Meiryo</vt:lpstr>
      <vt:lpstr>微软雅黑</vt:lpstr>
      <vt:lpstr>黑体</vt:lpstr>
      <vt:lpstr>宋体</vt:lpstr>
      <vt:lpstr>汉仪细等线</vt:lpstr>
      <vt:lpstr>微软雅黑 Light</vt:lpstr>
      <vt:lpstr>新細明體</vt:lpstr>
      <vt:lpstr>Arial</vt:lpstr>
      <vt:lpstr>Calibri</vt:lpstr>
      <vt:lpstr>Calibri Light</vt:lpstr>
      <vt:lpstr>Wingdings</vt:lpstr>
      <vt:lpstr>Office Theme</vt:lpstr>
      <vt:lpstr>1_Office Theme</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Manager/>
  <Company/>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http:/www.ypppt.com</cp:keywords>
  <dc:description/>
  <cp:lastModifiedBy/>
  <cp:revision>1</cp:revision>
  <dcterms:created xsi:type="dcterms:W3CDTF">2017-05-21T03:30:57Z</dcterms:created>
  <dcterms:modified xsi:type="dcterms:W3CDTF">2018-11-27T17:05:31Z</dcterms:modified>
  <cp:category/>
</cp:coreProperties>
</file>

<file path=docProps/thumbnail.jpeg>
</file>